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handoutMasterIdLst>
    <p:handoutMasterId r:id="rId57"/>
  </p:handoutMasterIdLst>
  <p:sldIdLst>
    <p:sldId id="259" r:id="rId2"/>
    <p:sldId id="739" r:id="rId3"/>
    <p:sldId id="833" r:id="rId4"/>
    <p:sldId id="783" r:id="rId5"/>
    <p:sldId id="787" r:id="rId6"/>
    <p:sldId id="753" r:id="rId7"/>
    <p:sldId id="748" r:id="rId8"/>
    <p:sldId id="834" r:id="rId9"/>
    <p:sldId id="709" r:id="rId10"/>
    <p:sldId id="792" r:id="rId11"/>
    <p:sldId id="701" r:id="rId12"/>
    <p:sldId id="794" r:id="rId13"/>
    <p:sldId id="832" r:id="rId14"/>
    <p:sldId id="710" r:id="rId15"/>
    <p:sldId id="756" r:id="rId16"/>
    <p:sldId id="777" r:id="rId17"/>
    <p:sldId id="835" r:id="rId18"/>
    <p:sldId id="711" r:id="rId19"/>
    <p:sldId id="760" r:id="rId20"/>
    <p:sldId id="836" r:id="rId21"/>
    <p:sldId id="855" r:id="rId22"/>
    <p:sldId id="767" r:id="rId23"/>
    <p:sldId id="779" r:id="rId24"/>
    <p:sldId id="837" r:id="rId25"/>
    <p:sldId id="769" r:id="rId26"/>
    <p:sldId id="770" r:id="rId27"/>
    <p:sldId id="801" r:id="rId28"/>
    <p:sldId id="857" r:id="rId29"/>
    <p:sldId id="838" r:id="rId30"/>
    <p:sldId id="818" r:id="rId31"/>
    <p:sldId id="816" r:id="rId32"/>
    <p:sldId id="813" r:id="rId33"/>
    <p:sldId id="771" r:id="rId34"/>
    <p:sldId id="803" r:id="rId35"/>
    <p:sldId id="839" r:id="rId36"/>
    <p:sldId id="821" r:id="rId37"/>
    <p:sldId id="822" r:id="rId38"/>
    <p:sldId id="840" r:id="rId39"/>
    <p:sldId id="841" r:id="rId40"/>
    <p:sldId id="842" r:id="rId41"/>
    <p:sldId id="843" r:id="rId42"/>
    <p:sldId id="844" r:id="rId43"/>
    <p:sldId id="849" r:id="rId44"/>
    <p:sldId id="831" r:id="rId45"/>
    <p:sldId id="847" r:id="rId46"/>
    <p:sldId id="763" r:id="rId47"/>
    <p:sldId id="730" r:id="rId48"/>
    <p:sldId id="737" r:id="rId49"/>
    <p:sldId id="852" r:id="rId50"/>
    <p:sldId id="736" r:id="rId51"/>
    <p:sldId id="850" r:id="rId52"/>
    <p:sldId id="853" r:id="rId53"/>
    <p:sldId id="775" r:id="rId54"/>
    <p:sldId id="776" r:id="rId55"/>
  </p:sldIdLst>
  <p:sldSz cx="9144000" cy="6858000" type="letter"/>
  <p:notesSz cx="7010400" cy="92964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502E"/>
    <a:srgbClr val="0E502B"/>
    <a:srgbClr val="69B781"/>
    <a:srgbClr val="68B679"/>
    <a:srgbClr val="77C0A1"/>
    <a:srgbClr val="008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3" d="100"/>
          <a:sy n="83" d="100"/>
        </p:scale>
        <p:origin x="-2040"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ea typeface="ＭＳ Ｐゴシック" charset="0"/>
                <a:cs typeface="ＭＳ Ｐゴシック" charset="0"/>
              </a:defRPr>
            </a:lvl1pPr>
          </a:lstStyle>
          <a:p>
            <a:pPr>
              <a:defRPr/>
            </a:pPr>
            <a:endParaRPr lang="es-ES"/>
          </a:p>
        </p:txBody>
      </p:sp>
      <p:sp>
        <p:nvSpPr>
          <p:cNvPr id="3" name="Marcador de fecha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Arial" pitchFamily="34" charset="0"/>
                <a:ea typeface="ＭＳ Ｐゴシック" charset="-128"/>
              </a:defRPr>
            </a:lvl1pPr>
          </a:lstStyle>
          <a:p>
            <a:pPr>
              <a:defRPr/>
            </a:pPr>
            <a:fld id="{38C655C6-F572-46AA-B284-CA390DE9BC06}" type="datetimeFigureOut">
              <a:rPr lang="es-ES"/>
              <a:pPr>
                <a:defRPr/>
              </a:pPr>
              <a:t>28/06/2018</a:t>
            </a:fld>
            <a:endParaRPr lang="es-ES"/>
          </a:p>
        </p:txBody>
      </p:sp>
      <p:sp>
        <p:nvSpPr>
          <p:cNvPr id="4" name="Marcador de pie de página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ea typeface="ＭＳ Ｐゴシック" charset="0"/>
                <a:cs typeface="ＭＳ Ｐゴシック" charset="0"/>
              </a:defRPr>
            </a:lvl1pPr>
          </a:lstStyle>
          <a:p>
            <a:pPr>
              <a:defRPr/>
            </a:pPr>
            <a:endParaRPr lang="es-ES"/>
          </a:p>
        </p:txBody>
      </p:sp>
      <p:sp>
        <p:nvSpPr>
          <p:cNvPr id="5" name="Marcador de número de diapositiva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6E193876-D0AD-4382-B86E-C622AC3F530A}" type="slidenum">
              <a:rPr lang="es-ES" altLang="es-MX"/>
              <a:pPr>
                <a:defRPr/>
              </a:pPr>
              <a:t>‹Nº›</a:t>
            </a:fld>
            <a:endParaRPr lang="es-ES" altLang="es-MX"/>
          </a:p>
        </p:txBody>
      </p:sp>
    </p:spTree>
    <p:extLst>
      <p:ext uri="{BB962C8B-B14F-4D97-AF65-F5344CB8AC3E}">
        <p14:creationId xmlns:p14="http://schemas.microsoft.com/office/powerpoint/2010/main" val="18656815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pitchFamily="34" charset="0"/>
                <a:ea typeface="ＭＳ Ｐゴシック" charset="-128"/>
              </a:defRPr>
            </a:lvl1pPr>
          </a:lstStyle>
          <a:p>
            <a:pPr>
              <a:defRPr/>
            </a:pPr>
            <a:endParaRPr lang="es-MX"/>
          </a:p>
        </p:txBody>
      </p:sp>
      <p:sp>
        <p:nvSpPr>
          <p:cNvPr id="3" name="2 Marcador de fecha"/>
          <p:cNvSpPr>
            <a:spLocks noGrp="1"/>
          </p:cNvSpPr>
          <p:nvPr>
            <p:ph type="dt" idx="1"/>
          </p:nvPr>
        </p:nvSpPr>
        <p:spPr>
          <a:xfrm>
            <a:off x="3970338" y="0"/>
            <a:ext cx="3038475" cy="465138"/>
          </a:xfrm>
          <a:prstGeom prst="rect">
            <a:avLst/>
          </a:prstGeom>
        </p:spPr>
        <p:txBody>
          <a:bodyPr vert="horz" lIns="93177" tIns="46589" rIns="93177" bIns="46589" rtlCol="0"/>
          <a:lstStyle>
            <a:lvl1pPr algn="r" eaLnBrk="1" hangingPunct="1">
              <a:defRPr sz="1200">
                <a:latin typeface="Arial" pitchFamily="34" charset="0"/>
                <a:ea typeface="ＭＳ Ｐゴシック" charset="-128"/>
              </a:defRPr>
            </a:lvl1pPr>
          </a:lstStyle>
          <a:p>
            <a:pPr>
              <a:defRPr/>
            </a:pPr>
            <a:fld id="{7F46ECC0-ECE4-4777-8503-46AFB171D994}" type="datetimeFigureOut">
              <a:rPr lang="es-MX"/>
              <a:pPr>
                <a:defRPr/>
              </a:pPr>
              <a:t>28/06/2018</a:t>
            </a:fld>
            <a:endParaRPr lang="es-MX"/>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s-MX" noProof="0" smtClean="0"/>
          </a:p>
        </p:txBody>
      </p:sp>
      <p:sp>
        <p:nvSpPr>
          <p:cNvPr id="5" name="4 Marcador de notas"/>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MX" noProof="0" smtClean="0"/>
          </a:p>
        </p:txBody>
      </p:sp>
      <p:sp>
        <p:nvSpPr>
          <p:cNvPr id="6" name="5 Marcador de pie de página"/>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pitchFamily="34" charset="0"/>
                <a:ea typeface="ＭＳ Ｐゴシック" charset="-128"/>
              </a:defRPr>
            </a:lvl1pPr>
          </a:lstStyle>
          <a:p>
            <a:pPr>
              <a:defRPr/>
            </a:pPr>
            <a:endParaRPr lang="es-MX"/>
          </a:p>
        </p:txBody>
      </p:sp>
      <p:sp>
        <p:nvSpPr>
          <p:cNvPr id="7" name="6 Marcador de número de diapositiva"/>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3FF206FF-ACCD-42CA-8192-46087315C398}" type="slidenum">
              <a:rPr lang="es-MX" altLang="es-MX"/>
              <a:pPr>
                <a:defRPr/>
              </a:pPr>
              <a:t>‹Nº›</a:t>
            </a:fld>
            <a:endParaRPr lang="es-MX" altLang="es-MX"/>
          </a:p>
        </p:txBody>
      </p:sp>
    </p:spTree>
    <p:extLst>
      <p:ext uri="{BB962C8B-B14F-4D97-AF65-F5344CB8AC3E}">
        <p14:creationId xmlns:p14="http://schemas.microsoft.com/office/powerpoint/2010/main" val="7399231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0B93604-1CC9-41F1-92F0-E6BEF3C1A14C}" type="slidenum">
              <a:rPr lang="es-ES" altLang="es-MX">
                <a:latin typeface="Arial" panose="020B0604020202020204" pitchFamily="34" charset="0"/>
              </a:rPr>
              <a:pPr algn="r" eaLnBrk="1" hangingPunct="1">
                <a:spcBef>
                  <a:spcPct val="0"/>
                </a:spcBef>
              </a:pPr>
              <a:t>1</a:t>
            </a:fld>
            <a:endParaRPr lang="es-ES" altLang="es-MX">
              <a:latin typeface="Arial" panose="020B0604020202020204" pitchFamily="34" charset="0"/>
            </a:endParaRPr>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Tree>
    <p:extLst>
      <p:ext uri="{BB962C8B-B14F-4D97-AF65-F5344CB8AC3E}">
        <p14:creationId xmlns:p14="http://schemas.microsoft.com/office/powerpoint/2010/main" val="3972771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smtClean="0"/>
          </a:p>
        </p:txBody>
      </p:sp>
      <p:sp>
        <p:nvSpPr>
          <p:cNvPr id="3994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3299DB6-C653-4918-A4BB-643E817C6983}" type="slidenum">
              <a:rPr lang="es-MX" altLang="es-MX" smtClean="0"/>
              <a:pPr/>
              <a:t>26</a:t>
            </a:fld>
            <a:endParaRPr lang="es-MX" altLang="es-MX" smtClean="0"/>
          </a:p>
        </p:txBody>
      </p:sp>
    </p:spTree>
    <p:extLst>
      <p:ext uri="{BB962C8B-B14F-4D97-AF65-F5344CB8AC3E}">
        <p14:creationId xmlns:p14="http://schemas.microsoft.com/office/powerpoint/2010/main" val="4239625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smtClean="0"/>
          </a:p>
        </p:txBody>
      </p:sp>
      <p:sp>
        <p:nvSpPr>
          <p:cNvPr id="4198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786DCA2-9562-4494-B169-44C1F6DF3F2A}" type="slidenum">
              <a:rPr lang="es-MX" altLang="es-MX" smtClean="0"/>
              <a:pPr/>
              <a:t>27</a:t>
            </a:fld>
            <a:endParaRPr lang="es-MX" altLang="es-MX" smtClean="0"/>
          </a:p>
        </p:txBody>
      </p:sp>
    </p:spTree>
    <p:extLst>
      <p:ext uri="{BB962C8B-B14F-4D97-AF65-F5344CB8AC3E}">
        <p14:creationId xmlns:p14="http://schemas.microsoft.com/office/powerpoint/2010/main" val="131397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smtClean="0"/>
          </a:p>
        </p:txBody>
      </p:sp>
      <p:sp>
        <p:nvSpPr>
          <p:cNvPr id="4608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B281A58-9219-4BA7-85CA-71DD0A646663}" type="slidenum">
              <a:rPr lang="es-MX" altLang="es-MX" smtClean="0"/>
              <a:pPr/>
              <a:t>30</a:t>
            </a:fld>
            <a:endParaRPr lang="es-MX" altLang="es-MX" smtClean="0"/>
          </a:p>
        </p:txBody>
      </p:sp>
    </p:spTree>
    <p:extLst>
      <p:ext uri="{BB962C8B-B14F-4D97-AF65-F5344CB8AC3E}">
        <p14:creationId xmlns:p14="http://schemas.microsoft.com/office/powerpoint/2010/main" val="2792032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smtClean="0"/>
          </a:p>
        </p:txBody>
      </p:sp>
      <p:sp>
        <p:nvSpPr>
          <p:cNvPr id="6246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B9D913F-59E5-42C6-9466-653AC2A25139}" type="slidenum">
              <a:rPr lang="es-MX" altLang="es-MX" smtClean="0"/>
              <a:pPr/>
              <a:t>45</a:t>
            </a:fld>
            <a:endParaRPr lang="es-MX" altLang="es-MX" smtClean="0"/>
          </a:p>
        </p:txBody>
      </p:sp>
    </p:spTree>
    <p:extLst>
      <p:ext uri="{BB962C8B-B14F-4D97-AF65-F5344CB8AC3E}">
        <p14:creationId xmlns:p14="http://schemas.microsoft.com/office/powerpoint/2010/main" val="4204157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smtClean="0"/>
          </a:p>
        </p:txBody>
      </p:sp>
      <p:sp>
        <p:nvSpPr>
          <p:cNvPr id="6554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17F1A1C-BDEB-40EE-A133-FC3D64AAEF40}" type="slidenum">
              <a:rPr lang="es-MX" altLang="es-MX" smtClean="0"/>
              <a:pPr/>
              <a:t>47</a:t>
            </a:fld>
            <a:endParaRPr lang="es-MX" altLang="es-MX" smtClean="0"/>
          </a:p>
        </p:txBody>
      </p:sp>
    </p:spTree>
    <p:extLst>
      <p:ext uri="{BB962C8B-B14F-4D97-AF65-F5344CB8AC3E}">
        <p14:creationId xmlns:p14="http://schemas.microsoft.com/office/powerpoint/2010/main" val="266822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smtClean="0"/>
          </a:p>
        </p:txBody>
      </p:sp>
      <p:sp>
        <p:nvSpPr>
          <p:cNvPr id="6758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5189251-20D7-431A-A251-F6FD576678E3}" type="slidenum">
              <a:rPr lang="es-MX" altLang="es-MX" smtClean="0"/>
              <a:pPr/>
              <a:t>48</a:t>
            </a:fld>
            <a:endParaRPr lang="es-MX" altLang="es-MX" smtClean="0"/>
          </a:p>
        </p:txBody>
      </p:sp>
    </p:spTree>
    <p:extLst>
      <p:ext uri="{BB962C8B-B14F-4D97-AF65-F5344CB8AC3E}">
        <p14:creationId xmlns:p14="http://schemas.microsoft.com/office/powerpoint/2010/main" val="3882242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smtClean="0"/>
          </a:p>
        </p:txBody>
      </p:sp>
      <p:sp>
        <p:nvSpPr>
          <p:cNvPr id="6963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1457E9A-8EA3-4253-A242-474396D6A56F}" type="slidenum">
              <a:rPr lang="es-MX" altLang="es-MX" smtClean="0"/>
              <a:pPr/>
              <a:t>49</a:t>
            </a:fld>
            <a:endParaRPr lang="es-MX" altLang="es-MX" smtClean="0"/>
          </a:p>
        </p:txBody>
      </p:sp>
    </p:spTree>
    <p:extLst>
      <p:ext uri="{BB962C8B-B14F-4D97-AF65-F5344CB8AC3E}">
        <p14:creationId xmlns:p14="http://schemas.microsoft.com/office/powerpoint/2010/main" val="2540075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smtClean="0"/>
          </a:p>
        </p:txBody>
      </p:sp>
      <p:sp>
        <p:nvSpPr>
          <p:cNvPr id="7168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1BB1100-9DEA-48F8-B9C8-6B6F9616AB93}" type="slidenum">
              <a:rPr lang="es-MX" altLang="es-MX" smtClean="0"/>
              <a:pPr/>
              <a:t>50</a:t>
            </a:fld>
            <a:endParaRPr lang="es-MX" altLang="es-MX" smtClean="0"/>
          </a:p>
        </p:txBody>
      </p:sp>
    </p:spTree>
    <p:extLst>
      <p:ext uri="{BB962C8B-B14F-4D97-AF65-F5344CB8AC3E}">
        <p14:creationId xmlns:p14="http://schemas.microsoft.com/office/powerpoint/2010/main" val="27230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smtClean="0"/>
          </a:p>
        </p:txBody>
      </p:sp>
      <p:sp>
        <p:nvSpPr>
          <p:cNvPr id="922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E02503C-0A66-4DCE-88BD-9E358658A8BE}" type="slidenum">
              <a:rPr lang="es-MX" altLang="es-MX" smtClean="0"/>
              <a:pPr/>
              <a:t>4</a:t>
            </a:fld>
            <a:endParaRPr lang="es-MX" altLang="es-MX" smtClean="0"/>
          </a:p>
        </p:txBody>
      </p:sp>
    </p:spTree>
    <p:extLst>
      <p:ext uri="{BB962C8B-B14F-4D97-AF65-F5344CB8AC3E}">
        <p14:creationId xmlns:p14="http://schemas.microsoft.com/office/powerpoint/2010/main" val="3800322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smtClean="0"/>
          </a:p>
        </p:txBody>
      </p:sp>
      <p:sp>
        <p:nvSpPr>
          <p:cNvPr id="1126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C634C54-1BE7-4A44-A038-5711C1A1CE2F}" type="slidenum">
              <a:rPr lang="es-MX" altLang="es-MX" smtClean="0"/>
              <a:pPr/>
              <a:t>5</a:t>
            </a:fld>
            <a:endParaRPr lang="es-MX" altLang="es-MX" smtClean="0"/>
          </a:p>
        </p:txBody>
      </p:sp>
    </p:spTree>
    <p:extLst>
      <p:ext uri="{BB962C8B-B14F-4D97-AF65-F5344CB8AC3E}">
        <p14:creationId xmlns:p14="http://schemas.microsoft.com/office/powerpoint/2010/main" val="4277168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smtClean="0"/>
          </a:p>
        </p:txBody>
      </p:sp>
      <p:sp>
        <p:nvSpPr>
          <p:cNvPr id="1434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3251AF6-1262-46CA-9A80-6FC76E7838B0}" type="slidenum">
              <a:rPr lang="es-MX" altLang="es-MX" smtClean="0"/>
              <a:pPr/>
              <a:t>7</a:t>
            </a:fld>
            <a:endParaRPr lang="es-MX" altLang="es-MX" smtClean="0"/>
          </a:p>
        </p:txBody>
      </p:sp>
    </p:spTree>
    <p:extLst>
      <p:ext uri="{BB962C8B-B14F-4D97-AF65-F5344CB8AC3E}">
        <p14:creationId xmlns:p14="http://schemas.microsoft.com/office/powerpoint/2010/main" val="2829102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smtClean="0"/>
          </a:p>
        </p:txBody>
      </p:sp>
      <p:sp>
        <p:nvSpPr>
          <p:cNvPr id="1741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95AD524-C3E0-43E8-9172-CEA29A2A0DE3}" type="slidenum">
              <a:rPr lang="es-MX" altLang="es-MX" smtClean="0"/>
              <a:pPr/>
              <a:t>9</a:t>
            </a:fld>
            <a:endParaRPr lang="es-MX" altLang="es-MX" smtClean="0"/>
          </a:p>
        </p:txBody>
      </p:sp>
    </p:spTree>
    <p:extLst>
      <p:ext uri="{BB962C8B-B14F-4D97-AF65-F5344CB8AC3E}">
        <p14:creationId xmlns:p14="http://schemas.microsoft.com/office/powerpoint/2010/main" val="3594673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smtClean="0"/>
          </a:p>
        </p:txBody>
      </p:sp>
      <p:sp>
        <p:nvSpPr>
          <p:cNvPr id="1946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780C0DF-57DA-4E73-9AF7-CE8DA1E69AB3}" type="slidenum">
              <a:rPr lang="es-MX" altLang="es-MX" smtClean="0"/>
              <a:pPr/>
              <a:t>10</a:t>
            </a:fld>
            <a:endParaRPr lang="es-MX" altLang="es-MX" smtClean="0"/>
          </a:p>
        </p:txBody>
      </p:sp>
    </p:spTree>
    <p:extLst>
      <p:ext uri="{BB962C8B-B14F-4D97-AF65-F5344CB8AC3E}">
        <p14:creationId xmlns:p14="http://schemas.microsoft.com/office/powerpoint/2010/main" val="2299659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smtClean="0"/>
          </a:p>
        </p:txBody>
      </p:sp>
      <p:sp>
        <p:nvSpPr>
          <p:cNvPr id="2867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F72A16B-628D-41DF-AC68-041A15626F34}" type="slidenum">
              <a:rPr lang="es-MX" altLang="es-MX" smtClean="0"/>
              <a:pPr/>
              <a:t>18</a:t>
            </a:fld>
            <a:endParaRPr lang="es-MX" altLang="es-MX" smtClean="0"/>
          </a:p>
        </p:txBody>
      </p:sp>
    </p:spTree>
    <p:extLst>
      <p:ext uri="{BB962C8B-B14F-4D97-AF65-F5344CB8AC3E}">
        <p14:creationId xmlns:p14="http://schemas.microsoft.com/office/powerpoint/2010/main" val="4007824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smtClean="0"/>
          </a:p>
        </p:txBody>
      </p:sp>
      <p:sp>
        <p:nvSpPr>
          <p:cNvPr id="3379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E764A0F-40B1-4D10-ABA2-A1325FF9ED70}" type="slidenum">
              <a:rPr lang="es-MX" altLang="es-MX" smtClean="0"/>
              <a:pPr/>
              <a:t>22</a:t>
            </a:fld>
            <a:endParaRPr lang="es-MX" altLang="es-MX" smtClean="0"/>
          </a:p>
        </p:txBody>
      </p:sp>
    </p:spTree>
    <p:extLst>
      <p:ext uri="{BB962C8B-B14F-4D97-AF65-F5344CB8AC3E}">
        <p14:creationId xmlns:p14="http://schemas.microsoft.com/office/powerpoint/2010/main" val="659218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smtClean="0"/>
          </a:p>
        </p:txBody>
      </p:sp>
      <p:sp>
        <p:nvSpPr>
          <p:cNvPr id="3789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B4504CB-418B-41CD-92E5-3388E369887C}" type="slidenum">
              <a:rPr lang="es-MX" altLang="es-MX" smtClean="0"/>
              <a:pPr/>
              <a:t>25</a:t>
            </a:fld>
            <a:endParaRPr lang="es-MX" altLang="es-MX" smtClean="0"/>
          </a:p>
        </p:txBody>
      </p:sp>
    </p:spTree>
    <p:extLst>
      <p:ext uri="{BB962C8B-B14F-4D97-AF65-F5344CB8AC3E}">
        <p14:creationId xmlns:p14="http://schemas.microsoft.com/office/powerpoint/2010/main" val="4132698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628800"/>
            <a:ext cx="7772400" cy="1470025"/>
          </a:xfrm>
          <a:prstGeom prst="rect">
            <a:avLst/>
          </a:prstGeom>
        </p:spPr>
        <p:txBody>
          <a:bodyPr vert="horz"/>
          <a:lstStyle/>
          <a:p>
            <a:r>
              <a:rPr lang="es-ES_tradnl" dirty="0" smtClean="0"/>
              <a:t>Clic para editar título</a:t>
            </a:r>
            <a:endParaRPr lang="es-ES" dirty="0"/>
          </a:p>
        </p:txBody>
      </p:sp>
      <p:sp>
        <p:nvSpPr>
          <p:cNvPr id="3" name="Subtítulo 2"/>
          <p:cNvSpPr>
            <a:spLocks noGrp="1"/>
          </p:cNvSpPr>
          <p:nvPr>
            <p:ph type="subTitle" idx="1"/>
          </p:nvPr>
        </p:nvSpPr>
        <p:spPr>
          <a:xfrm>
            <a:off x="1371600" y="3384575"/>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dirty="0" smtClean="0"/>
              <a:t>Haga clic para modificar el estilo de subtítulo del patrón</a:t>
            </a:r>
            <a:endParaRPr lang="es-ES" dirty="0"/>
          </a:p>
        </p:txBody>
      </p:sp>
    </p:spTree>
    <p:extLst>
      <p:ext uri="{BB962C8B-B14F-4D97-AF65-F5344CB8AC3E}">
        <p14:creationId xmlns:p14="http://schemas.microsoft.com/office/powerpoint/2010/main" val="2771490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759842"/>
            <a:ext cx="8229600" cy="796950"/>
          </a:xfrm>
          <a:prstGeom prst="rect">
            <a:avLst/>
          </a:prstGeom>
        </p:spPr>
        <p:txBody>
          <a:bodyPr vert="horz"/>
          <a:lstStyle/>
          <a:p>
            <a:r>
              <a:rPr lang="es-ES_tradnl" dirty="0" smtClean="0"/>
              <a:t>Clic para editar título</a:t>
            </a:r>
            <a:endParaRPr lang="es-ES" dirty="0"/>
          </a:p>
        </p:txBody>
      </p:sp>
      <p:sp>
        <p:nvSpPr>
          <p:cNvPr id="3" name="Marcador de texto vertical 2"/>
          <p:cNvSpPr>
            <a:spLocks noGrp="1"/>
          </p:cNvSpPr>
          <p:nvPr>
            <p:ph type="body" orient="vert" idx="1"/>
          </p:nvPr>
        </p:nvSpPr>
        <p:spPr>
          <a:xfrm>
            <a:off x="457200" y="1700809"/>
            <a:ext cx="8229600" cy="4104456"/>
          </a:xfrm>
          <a:prstGeom prst="rect">
            <a:avLst/>
          </a:prstGeom>
        </p:spPr>
        <p:txBody>
          <a:bodyPr vert="eaVert"/>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Tree>
    <p:extLst>
      <p:ext uri="{BB962C8B-B14F-4D97-AF65-F5344CB8AC3E}">
        <p14:creationId xmlns:p14="http://schemas.microsoft.com/office/powerpoint/2010/main" val="3909246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764704"/>
            <a:ext cx="2057400" cy="5040560"/>
          </a:xfrm>
          <a:prstGeom prst="rect">
            <a:avLst/>
          </a:prstGeom>
        </p:spPr>
        <p:txBody>
          <a:bodyPr vert="eaVert"/>
          <a:lstStyle/>
          <a:p>
            <a:r>
              <a:rPr lang="es-ES_tradnl" dirty="0" smtClean="0"/>
              <a:t>Clic para editar título</a:t>
            </a:r>
            <a:endParaRPr lang="es-ES" dirty="0"/>
          </a:p>
        </p:txBody>
      </p:sp>
      <p:sp>
        <p:nvSpPr>
          <p:cNvPr id="3" name="Marcador de texto vertical 2"/>
          <p:cNvSpPr>
            <a:spLocks noGrp="1"/>
          </p:cNvSpPr>
          <p:nvPr>
            <p:ph type="body" orient="vert" idx="1"/>
          </p:nvPr>
        </p:nvSpPr>
        <p:spPr>
          <a:xfrm>
            <a:off x="457200" y="764704"/>
            <a:ext cx="6019800" cy="5040560"/>
          </a:xfrm>
          <a:prstGeom prst="rect">
            <a:avLst/>
          </a:prstGeom>
        </p:spPr>
        <p:txBody>
          <a:bodyPr vert="eaVert"/>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Tree>
    <p:extLst>
      <p:ext uri="{BB962C8B-B14F-4D97-AF65-F5344CB8AC3E}">
        <p14:creationId xmlns:p14="http://schemas.microsoft.com/office/powerpoint/2010/main" val="3008352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67544" y="773832"/>
            <a:ext cx="8229600" cy="1143000"/>
          </a:xfrm>
          <a:prstGeom prst="rect">
            <a:avLst/>
          </a:prstGeom>
        </p:spPr>
        <p:txBody>
          <a:bodyPr vert="horz"/>
          <a:lstStyle/>
          <a:p>
            <a:r>
              <a:rPr lang="es-ES_tradnl" dirty="0" smtClean="0"/>
              <a:t>Clic para editar título</a:t>
            </a:r>
            <a:endParaRPr lang="es-ES" dirty="0"/>
          </a:p>
        </p:txBody>
      </p:sp>
      <p:sp>
        <p:nvSpPr>
          <p:cNvPr id="3" name="Marcador de contenido 2"/>
          <p:cNvSpPr>
            <a:spLocks noGrp="1"/>
          </p:cNvSpPr>
          <p:nvPr>
            <p:ph idx="1"/>
          </p:nvPr>
        </p:nvSpPr>
        <p:spPr>
          <a:xfrm>
            <a:off x="467544" y="1916832"/>
            <a:ext cx="8229600" cy="4381947"/>
          </a:xfrm>
          <a:prstGeom prst="rect">
            <a:avLst/>
          </a:prstGeom>
        </p:spPr>
        <p:txBody>
          <a:bodyPr vert="horz"/>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Tree>
    <p:extLst>
      <p:ext uri="{BB962C8B-B14F-4D97-AF65-F5344CB8AC3E}">
        <p14:creationId xmlns:p14="http://schemas.microsoft.com/office/powerpoint/2010/main" val="3147439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Haga clic para modificar el estilo de texto del patrón</a:t>
            </a:r>
          </a:p>
        </p:txBody>
      </p:sp>
    </p:spTree>
    <p:extLst>
      <p:ext uri="{BB962C8B-B14F-4D97-AF65-F5344CB8AC3E}">
        <p14:creationId xmlns:p14="http://schemas.microsoft.com/office/powerpoint/2010/main" val="4215556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629816"/>
            <a:ext cx="8229600" cy="926976"/>
          </a:xfrm>
          <a:prstGeom prst="rect">
            <a:avLst/>
          </a:prstGeom>
        </p:spPr>
        <p:txBody>
          <a:bodyPr vert="horz"/>
          <a:lstStyle/>
          <a:p>
            <a:r>
              <a:rPr lang="es-ES_tradnl" dirty="0" smtClean="0"/>
              <a:t>Clic para editar título</a:t>
            </a:r>
            <a:endParaRPr lang="es-ES" dirty="0"/>
          </a:p>
        </p:txBody>
      </p:sp>
      <p:sp>
        <p:nvSpPr>
          <p:cNvPr id="3" name="Marcador de contenido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Tree>
    <p:extLst>
      <p:ext uri="{BB962C8B-B14F-4D97-AF65-F5344CB8AC3E}">
        <p14:creationId xmlns:p14="http://schemas.microsoft.com/office/powerpoint/2010/main" val="1051361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634678"/>
            <a:ext cx="8229600" cy="850106"/>
          </a:xfrm>
          <a:prstGeom prst="rect">
            <a:avLst/>
          </a:prstGeom>
        </p:spPr>
        <p:txBody>
          <a:bodyPr vert="horz"/>
          <a:lstStyle>
            <a:lvl1pPr>
              <a:defRPr/>
            </a:lvl1pPr>
          </a:lstStyle>
          <a:p>
            <a:r>
              <a:rPr lang="es-ES_tradnl" dirty="0" smtClean="0"/>
              <a:t>Clic para editar título</a:t>
            </a:r>
            <a:endParaRPr lang="es-ES" dirty="0"/>
          </a:p>
        </p:txBody>
      </p:sp>
      <p:sp>
        <p:nvSpPr>
          <p:cNvPr id="3" name="Marcador de texto 2"/>
          <p:cNvSpPr>
            <a:spLocks noGrp="1"/>
          </p:cNvSpPr>
          <p:nvPr>
            <p:ph type="body" idx="1"/>
          </p:nvPr>
        </p:nvSpPr>
        <p:spPr>
          <a:xfrm>
            <a:off x="457200" y="1853134"/>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smtClean="0"/>
              <a:t>Haga clic para modificar el estilo de texto del patrón</a:t>
            </a:r>
          </a:p>
        </p:txBody>
      </p:sp>
      <p:sp>
        <p:nvSpPr>
          <p:cNvPr id="4" name="Marcador de contenido 3"/>
          <p:cNvSpPr>
            <a:spLocks noGrp="1"/>
          </p:cNvSpPr>
          <p:nvPr>
            <p:ph sz="half" idx="2"/>
          </p:nvPr>
        </p:nvSpPr>
        <p:spPr>
          <a:xfrm>
            <a:off x="457200" y="2502048"/>
            <a:ext cx="4040188" cy="359124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853134"/>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smtClean="0"/>
              <a:t>Haga clic para modificar el estilo de texto del patrón</a:t>
            </a:r>
          </a:p>
        </p:txBody>
      </p:sp>
      <p:sp>
        <p:nvSpPr>
          <p:cNvPr id="6" name="Marcador de contenido 5"/>
          <p:cNvSpPr>
            <a:spLocks noGrp="1"/>
          </p:cNvSpPr>
          <p:nvPr>
            <p:ph sz="quarter" idx="4"/>
          </p:nvPr>
        </p:nvSpPr>
        <p:spPr>
          <a:xfrm>
            <a:off x="4645025" y="2502048"/>
            <a:ext cx="4041775" cy="359124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Tree>
    <p:extLst>
      <p:ext uri="{BB962C8B-B14F-4D97-AF65-F5344CB8AC3E}">
        <p14:creationId xmlns:p14="http://schemas.microsoft.com/office/powerpoint/2010/main" val="3368665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917848"/>
            <a:ext cx="8229600" cy="1143000"/>
          </a:xfrm>
          <a:prstGeom prst="rect">
            <a:avLst/>
          </a:prstGeom>
        </p:spPr>
        <p:txBody>
          <a:bodyPr vert="horz"/>
          <a:lstStyle/>
          <a:p>
            <a:r>
              <a:rPr lang="es-ES_tradnl" smtClean="0"/>
              <a:t>Clic para editar título</a:t>
            </a:r>
            <a:endParaRPr lang="es-ES"/>
          </a:p>
        </p:txBody>
      </p:sp>
    </p:spTree>
    <p:extLst>
      <p:ext uri="{BB962C8B-B14F-4D97-AF65-F5344CB8AC3E}">
        <p14:creationId xmlns:p14="http://schemas.microsoft.com/office/powerpoint/2010/main" val="3215523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4429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54782"/>
            <a:ext cx="3008313" cy="1162050"/>
          </a:xfrm>
          <a:prstGeom prst="rect">
            <a:avLst/>
          </a:prstGeom>
        </p:spPr>
        <p:txBody>
          <a:bodyPr vert="horz"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744239"/>
            <a:ext cx="5111750" cy="4989017"/>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67544" y="1988840"/>
            <a:ext cx="3008313" cy="3744416"/>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Tree>
    <p:extLst>
      <p:ext uri="{BB962C8B-B14F-4D97-AF65-F5344CB8AC3E}">
        <p14:creationId xmlns:p14="http://schemas.microsoft.com/office/powerpoint/2010/main" val="322808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756791"/>
            <a:ext cx="5486400" cy="389634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smtClean="0"/>
          </a:p>
        </p:txBody>
      </p:sp>
      <p:sp>
        <p:nvSpPr>
          <p:cNvPr id="4" name="Marcador de texto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Tree>
    <p:extLst>
      <p:ext uri="{BB962C8B-B14F-4D97-AF65-F5344CB8AC3E}">
        <p14:creationId xmlns:p14="http://schemas.microsoft.com/office/powerpoint/2010/main" val="435779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n 2" descr="FONDO.ai"/>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710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magen 1" descr="LOGO TEPJF_OK2011.wmf"/>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027988" y="5756275"/>
            <a:ext cx="865187"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611188" y="1052513"/>
            <a:ext cx="799306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endParaRPr lang="es-MX" altLang="es-MX" sz="4000">
              <a:solidFill>
                <a:srgbClr val="0E502B"/>
              </a:solidFill>
            </a:endParaRPr>
          </a:p>
          <a:p>
            <a:pPr algn="ctr" eaLnBrk="1" hangingPunct="1"/>
            <a:r>
              <a:rPr lang="es-MX" altLang="es-MX" sz="4000">
                <a:solidFill>
                  <a:srgbClr val="0E502B"/>
                </a:solidFill>
              </a:rPr>
              <a:t>Listado de edición para elaboración de sentencias</a:t>
            </a:r>
          </a:p>
        </p:txBody>
      </p:sp>
      <p:sp>
        <p:nvSpPr>
          <p:cNvPr id="4099" name="Rectangle 16"/>
          <p:cNvSpPr>
            <a:spLocks noChangeArrowheads="1"/>
          </p:cNvSpPr>
          <p:nvPr/>
        </p:nvSpPr>
        <p:spPr bwMode="auto">
          <a:xfrm>
            <a:off x="684213" y="4149725"/>
            <a:ext cx="79930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s-MX">
                <a:solidFill>
                  <a:srgbClr val="0E502B"/>
                </a:solidFill>
              </a:rPr>
              <a:t>www.te.gob.mx</a:t>
            </a:r>
          </a:p>
          <a:p>
            <a:pPr algn="ctr" eaLnBrk="1" hangingPunct="1"/>
            <a:r>
              <a:rPr lang="es-MX" altLang="es-MX">
                <a:solidFill>
                  <a:srgbClr val="0E502B"/>
                </a:solidFill>
              </a:rPr>
              <a:t>www.te.gob.mx/ccje/</a:t>
            </a:r>
          </a:p>
          <a:p>
            <a:pPr algn="ctr" eaLnBrk="1" hangingPunct="1"/>
            <a:r>
              <a:rPr lang="es-MX" altLang="es-MX">
                <a:solidFill>
                  <a:srgbClr val="0E502B"/>
                </a:solidFill>
              </a:rPr>
              <a:t>http://www.te.gob.mx/ccje/unidad_capacitacion/materiales_capacitacion.html</a:t>
            </a:r>
          </a:p>
          <a:p>
            <a:pPr algn="ctr" eaLnBrk="1" hangingPunct="1"/>
            <a:r>
              <a:rPr lang="es-MX" altLang="es-MX">
                <a:solidFill>
                  <a:srgbClr val="0E502B"/>
                </a:solidFill>
              </a:rPr>
              <a:t>ccje@te.gob.mx</a:t>
            </a:r>
            <a:endParaRPr lang="es-ES" altLang="es-MX">
              <a:solidFill>
                <a:srgbClr val="0E502B"/>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3 Rectángulo"/>
          <p:cNvSpPr>
            <a:spLocks noChangeArrowheads="1"/>
          </p:cNvSpPr>
          <p:nvPr/>
        </p:nvSpPr>
        <p:spPr bwMode="auto">
          <a:xfrm>
            <a:off x="3941763" y="333375"/>
            <a:ext cx="762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s-ES_tradnl" altLang="es-MX" b="1"/>
              <a:t>     </a:t>
            </a:r>
          </a:p>
          <a:p>
            <a:pPr algn="ctr"/>
            <a:r>
              <a:rPr lang="es-ES_tradnl" altLang="es-MX" b="1"/>
              <a:t>         </a:t>
            </a:r>
            <a:endParaRPr lang="es-MX" altLang="es-MX" sz="2400">
              <a:solidFill>
                <a:srgbClr val="006600"/>
              </a:solidFill>
            </a:endParaRPr>
          </a:p>
        </p:txBody>
      </p:sp>
      <p:sp>
        <p:nvSpPr>
          <p:cNvPr id="12291" name="Rectángulo 1"/>
          <p:cNvSpPr>
            <a:spLocks noChangeArrowheads="1"/>
          </p:cNvSpPr>
          <p:nvPr/>
        </p:nvSpPr>
        <p:spPr bwMode="auto">
          <a:xfrm>
            <a:off x="4006850" y="908050"/>
            <a:ext cx="1235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s-ES_tradnl" altLang="es-MX" sz="2000" b="1" dirty="0" smtClean="0"/>
              <a:t> </a:t>
            </a:r>
            <a:r>
              <a:rPr lang="es-ES" sz="2400" b="1" spc="-15" dirty="0" smtClean="0"/>
              <a:t>Rubro </a:t>
            </a:r>
            <a:endParaRPr lang="es-MX" sz="2400" b="1" dirty="0" smtClean="0"/>
          </a:p>
          <a:p>
            <a:pPr>
              <a:defRPr/>
            </a:pPr>
            <a:endParaRPr lang="es-ES_tradnl" altLang="es-MX" sz="2400" b="1" dirty="0" smtClean="0"/>
          </a:p>
        </p:txBody>
      </p:sp>
      <p:sp>
        <p:nvSpPr>
          <p:cNvPr id="3" name="Rectángulo redondeado 2"/>
          <p:cNvSpPr/>
          <p:nvPr/>
        </p:nvSpPr>
        <p:spPr>
          <a:xfrm>
            <a:off x="563563" y="1893888"/>
            <a:ext cx="8280400" cy="3830637"/>
          </a:xfrm>
          <a:prstGeom prst="roundRect">
            <a:avLst/>
          </a:prstGeom>
          <a:solidFill>
            <a:schemeClr val="bg1">
              <a:lumMod val="75000"/>
            </a:schemeClr>
          </a:solidFill>
        </p:spPr>
        <p:txBody>
          <a:bodyPr>
            <a:spAutoFit/>
          </a:bodyPr>
          <a:lstStyle/>
          <a:p>
            <a:pPr algn="just">
              <a:lnSpc>
                <a:spcPct val="150000"/>
              </a:lnSpc>
              <a:defRPr/>
            </a:pPr>
            <a:r>
              <a:rPr lang="es-MX" sz="1600" b="1" dirty="0"/>
              <a:t>RECURSO DE APELACIÓN </a:t>
            </a:r>
          </a:p>
          <a:p>
            <a:pPr algn="just">
              <a:lnSpc>
                <a:spcPct val="150000"/>
              </a:lnSpc>
              <a:defRPr/>
            </a:pPr>
            <a:r>
              <a:rPr lang="es-MX" sz="1600" b="1" dirty="0"/>
              <a:t>EXPEDIENTE: SUP-RAP-593/2017 </a:t>
            </a:r>
          </a:p>
          <a:p>
            <a:pPr algn="just">
              <a:lnSpc>
                <a:spcPct val="150000"/>
              </a:lnSpc>
              <a:defRPr/>
            </a:pPr>
            <a:r>
              <a:rPr lang="es-MX" sz="1600" b="1" dirty="0"/>
              <a:t>RECURRENTE:</a:t>
            </a:r>
            <a:r>
              <a:rPr lang="es-MX" sz="1600" dirty="0"/>
              <a:t> PARTIDO DE LA REVOLUCIÓN DEMOCRÁTICA</a:t>
            </a:r>
          </a:p>
          <a:p>
            <a:pPr algn="just">
              <a:lnSpc>
                <a:spcPct val="150000"/>
              </a:lnSpc>
              <a:defRPr/>
            </a:pPr>
            <a:r>
              <a:rPr lang="es-MX" sz="1600" b="1" dirty="0"/>
              <a:t>RESPONSABLE:</a:t>
            </a:r>
            <a:r>
              <a:rPr lang="es-MX" sz="1600" dirty="0"/>
              <a:t> CONSEJO GENERAL DEL INSTITUTO NACIONAL ELECTORAL</a:t>
            </a:r>
          </a:p>
          <a:p>
            <a:pPr algn="just">
              <a:lnSpc>
                <a:spcPct val="150000"/>
              </a:lnSpc>
              <a:defRPr/>
            </a:pPr>
            <a:r>
              <a:rPr lang="es-MX" sz="1600" b="1" dirty="0"/>
              <a:t>MAGISTRADO PONENTE: </a:t>
            </a:r>
            <a:r>
              <a:rPr lang="es-MX" sz="1600" dirty="0"/>
              <a:t>FELIPE DE LA MATA PIZAÑA</a:t>
            </a:r>
          </a:p>
          <a:p>
            <a:pPr algn="just">
              <a:lnSpc>
                <a:spcPct val="150000"/>
              </a:lnSpc>
              <a:defRPr/>
            </a:pPr>
            <a:r>
              <a:rPr lang="es-MX" sz="1600" b="1" dirty="0"/>
              <a:t>SECRETARIA Y SECRETARIO:</a:t>
            </a:r>
            <a:r>
              <a:rPr lang="es-MX" sz="1600" dirty="0"/>
              <a:t> </a:t>
            </a:r>
            <a:r>
              <a:rPr lang="es-MX" sz="1600" dirty="0"/>
              <a:t>OSIRIS VÁZQUEZ RANGEL Y JOSÉ ANTONIO PÉREZ PARRA</a:t>
            </a:r>
          </a:p>
          <a:p>
            <a:pPr algn="just">
              <a:lnSpc>
                <a:spcPct val="150000"/>
              </a:lnSpc>
              <a:defRPr/>
            </a:pPr>
            <a:r>
              <a:rPr lang="es-MX" sz="1600" b="1" dirty="0"/>
              <a:t>COLABORADORA:</a:t>
            </a:r>
            <a:r>
              <a:rPr lang="es-MX" sz="1600" dirty="0"/>
              <a:t> MARÍA EUGENIA PAZARÁN ANGUIANO</a:t>
            </a:r>
          </a:p>
          <a:p>
            <a:pPr algn="just">
              <a:lnSpc>
                <a:spcPct val="150000"/>
              </a:lnSpc>
              <a:defRPr/>
            </a:pPr>
            <a:endParaRPr lang="es-MX"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755650" y="2276475"/>
            <a:ext cx="7772400" cy="3744913"/>
          </a:xfrm>
          <a:prstGeom prst="roundRect">
            <a:avLst/>
          </a:prstGeom>
          <a:solidFill>
            <a:schemeClr val="bg1">
              <a:lumMod val="75000"/>
            </a:schemeClr>
          </a:solidFill>
        </p:spPr>
        <p:txBody>
          <a:bodyPr/>
          <a:lstStyle/>
          <a:p>
            <a:pPr algn="just">
              <a:defRPr/>
            </a:pPr>
            <a:r>
              <a:rPr lang="es-ES_tradnl" sz="1800" dirty="0" smtClean="0">
                <a:cs typeface="Helvetica" panose="020B0604020202020204" pitchFamily="34" charset="0"/>
              </a:rPr>
              <a:t>Este </a:t>
            </a:r>
            <a:r>
              <a:rPr lang="es-ES_tradnl" sz="1800" dirty="0">
                <a:cs typeface="Helvetica" panose="020B0604020202020204" pitchFamily="34" charset="0"/>
              </a:rPr>
              <a:t>apartado contiene las ideas bajo las cuales se tomó la decisión final. Cumple con las siguientes características</a:t>
            </a:r>
            <a:r>
              <a:rPr lang="es-ES_tradnl" sz="1800" dirty="0" smtClean="0">
                <a:cs typeface="Helvetica" panose="020B0604020202020204" pitchFamily="34" charset="0"/>
              </a:rPr>
              <a:t>:</a:t>
            </a:r>
          </a:p>
          <a:p>
            <a:pPr algn="just">
              <a:defRPr/>
            </a:pPr>
            <a:endParaRPr lang="es-ES_tradnl" sz="1800" b="1" dirty="0" smtClean="0">
              <a:cs typeface="Helvetica" panose="020B0604020202020204" pitchFamily="34" charset="0"/>
            </a:endParaRPr>
          </a:p>
          <a:p>
            <a:pPr>
              <a:defRPr/>
            </a:pPr>
            <a:endParaRPr lang="es-MX" sz="1800" dirty="0">
              <a:cs typeface="Helvetica" panose="020B0604020202020204" pitchFamily="34" charset="0"/>
            </a:endParaRPr>
          </a:p>
          <a:p>
            <a:pPr marL="285750" indent="-285750" algn="just">
              <a:buFont typeface="Wingdings" panose="05000000000000000000" pitchFamily="2" charset="2"/>
              <a:buChar char="ü"/>
              <a:defRPr/>
            </a:pPr>
            <a:r>
              <a:rPr lang="es-ES_tradnl" sz="1800" dirty="0">
                <a:cs typeface="Helvetica" panose="020B0604020202020204" pitchFamily="34" charset="0"/>
              </a:rPr>
              <a:t>Se redacta en un solo párrafo que inicia con la frase: </a:t>
            </a:r>
            <a:r>
              <a:rPr lang="es-ES_tradnl" sz="1800" b="1" dirty="0">
                <a:cs typeface="Helvetica" panose="020B0604020202020204" pitchFamily="34" charset="0"/>
              </a:rPr>
              <a:t>“sentencia definitiva” </a:t>
            </a:r>
            <a:r>
              <a:rPr lang="es-ES_tradnl" sz="1800" dirty="0">
                <a:cs typeface="Helvetica" panose="020B0604020202020204" pitchFamily="34" charset="0"/>
              </a:rPr>
              <a:t>o “sentencia interlocutoria”, según el </a:t>
            </a:r>
            <a:r>
              <a:rPr lang="es-ES_tradnl" sz="1800" dirty="0" smtClean="0">
                <a:cs typeface="Helvetica" panose="020B0604020202020204" pitchFamily="34" charset="0"/>
              </a:rPr>
              <a:t>caso.</a:t>
            </a:r>
            <a:endParaRPr lang="es-ES_tradnl" sz="1800" dirty="0">
              <a:cs typeface="Helvetica" panose="020B0604020202020204" pitchFamily="34" charset="0"/>
            </a:endParaRPr>
          </a:p>
          <a:p>
            <a:pPr marL="285750" indent="-285750" algn="just">
              <a:buFont typeface="Wingdings" panose="05000000000000000000" pitchFamily="2" charset="2"/>
              <a:buChar char="ü"/>
              <a:defRPr/>
            </a:pPr>
            <a:r>
              <a:rPr lang="es-ES_tradnl" sz="1800" dirty="0" smtClean="0">
                <a:cs typeface="Helvetica" panose="020B0604020202020204" pitchFamily="34" charset="0"/>
              </a:rPr>
              <a:t>Menciona </a:t>
            </a:r>
            <a:r>
              <a:rPr lang="es-ES_tradnl" sz="1800" dirty="0">
                <a:cs typeface="Helvetica" panose="020B0604020202020204" pitchFamily="34" charset="0"/>
              </a:rPr>
              <a:t>los </a:t>
            </a:r>
            <a:r>
              <a:rPr lang="es-ES_tradnl" sz="1800" b="1" dirty="0">
                <a:cs typeface="Helvetica" panose="020B0604020202020204" pitchFamily="34" charset="0"/>
              </a:rPr>
              <a:t>efectos de la </a:t>
            </a:r>
            <a:r>
              <a:rPr lang="es-ES_tradnl" sz="1800" b="1" dirty="0" smtClean="0">
                <a:cs typeface="Helvetica" panose="020B0604020202020204" pitchFamily="34" charset="0"/>
              </a:rPr>
              <a:t>sentencia;</a:t>
            </a:r>
            <a:endParaRPr lang="es-MX" sz="1800" b="1" dirty="0">
              <a:cs typeface="Helvetica" panose="020B0604020202020204" pitchFamily="34" charset="0"/>
            </a:endParaRPr>
          </a:p>
          <a:p>
            <a:pPr marL="285750" indent="-285750" algn="just">
              <a:buFont typeface="Wingdings" panose="05000000000000000000" pitchFamily="2" charset="2"/>
              <a:buChar char="ü"/>
              <a:defRPr/>
            </a:pPr>
            <a:r>
              <a:rPr lang="es-ES_tradnl" sz="1800" dirty="0">
                <a:cs typeface="Helvetica" panose="020B0604020202020204" pitchFamily="34" charset="0"/>
              </a:rPr>
              <a:t>Precisa el </a:t>
            </a:r>
            <a:r>
              <a:rPr lang="es-ES_tradnl" sz="1800" b="1" dirty="0">
                <a:cs typeface="Helvetica" panose="020B0604020202020204" pitchFamily="34" charset="0"/>
              </a:rPr>
              <a:t>acto impugnado </a:t>
            </a:r>
            <a:r>
              <a:rPr lang="es-ES_tradnl" sz="1800" dirty="0">
                <a:cs typeface="Helvetica" panose="020B0604020202020204" pitchFamily="34" charset="0"/>
              </a:rPr>
              <a:t>y la </a:t>
            </a:r>
            <a:r>
              <a:rPr lang="es-ES_tradnl" sz="1800" b="1" dirty="0">
                <a:cs typeface="Helvetica" panose="020B0604020202020204" pitchFamily="34" charset="0"/>
              </a:rPr>
              <a:t>clave del expediente </a:t>
            </a:r>
            <a:r>
              <a:rPr lang="es-ES_tradnl" sz="1800" dirty="0">
                <a:cs typeface="Helvetica" panose="020B0604020202020204" pitchFamily="34" charset="0"/>
              </a:rPr>
              <a:t>del cual surgió; se incluye la fecha de emisión cuando es </a:t>
            </a:r>
            <a:r>
              <a:rPr lang="es-ES_tradnl" sz="1800" dirty="0" smtClean="0">
                <a:cs typeface="Helvetica" panose="020B0604020202020204" pitchFamily="34" charset="0"/>
              </a:rPr>
              <a:t>indispensable;</a:t>
            </a:r>
            <a:endParaRPr lang="es-MX" sz="1800" dirty="0" smtClean="0">
              <a:cs typeface="Helvetica" panose="020B0604020202020204" pitchFamily="34" charset="0"/>
            </a:endParaRPr>
          </a:p>
          <a:p>
            <a:pPr marL="285750" indent="-285750" algn="just">
              <a:buFont typeface="Wingdings" panose="05000000000000000000" pitchFamily="2" charset="2"/>
              <a:buChar char="ü"/>
              <a:defRPr/>
            </a:pPr>
            <a:r>
              <a:rPr lang="es-ES_tradnl" sz="1800" b="1" dirty="0" smtClean="0">
                <a:cs typeface="Helvetica" panose="020B0604020202020204" pitchFamily="34" charset="0"/>
              </a:rPr>
              <a:t>Sintetiza la resolución y las razones principales </a:t>
            </a:r>
            <a:r>
              <a:rPr lang="es-ES_tradnl" sz="1800" dirty="0" smtClean="0">
                <a:cs typeface="Helvetica" panose="020B0604020202020204" pitchFamily="34" charset="0"/>
              </a:rPr>
              <a:t>que la sustentan.</a:t>
            </a:r>
          </a:p>
          <a:p>
            <a:pPr marL="285750" indent="-285750" algn="just">
              <a:buFont typeface="Wingdings" panose="05000000000000000000" pitchFamily="2" charset="2"/>
              <a:buChar char="ü"/>
              <a:defRPr/>
            </a:pPr>
            <a:r>
              <a:rPr lang="es-ES_tradnl" sz="1800" dirty="0" smtClean="0">
                <a:cs typeface="Helvetica" panose="020B0604020202020204" pitchFamily="34" charset="0"/>
              </a:rPr>
              <a:t>Los </a:t>
            </a:r>
            <a:r>
              <a:rPr lang="es-ES_tradnl" sz="1800" b="1" dirty="0">
                <a:solidFill>
                  <a:srgbClr val="FF0000"/>
                </a:solidFill>
                <a:cs typeface="Helvetica" panose="020B0604020202020204" pitchFamily="34" charset="0"/>
              </a:rPr>
              <a:t>razonamientos se dividen </a:t>
            </a:r>
            <a:r>
              <a:rPr lang="es-ES_tradnl" sz="1800" dirty="0">
                <a:cs typeface="Helvetica" panose="020B0604020202020204" pitchFamily="34" charset="0"/>
              </a:rPr>
              <a:t>por incisos separados entre sí por el punto y coma (;).</a:t>
            </a:r>
            <a:endParaRPr lang="es-MX" sz="1800" dirty="0">
              <a:cs typeface="Helvetica" panose="020B0604020202020204" pitchFamily="34" charset="0"/>
            </a:endParaRPr>
          </a:p>
          <a:p>
            <a:pPr algn="just">
              <a:defRPr/>
            </a:pPr>
            <a:endParaRPr lang="es-MX" dirty="0"/>
          </a:p>
        </p:txBody>
      </p:sp>
      <p:sp>
        <p:nvSpPr>
          <p:cNvPr id="20483" name="Rectángulo 3"/>
          <p:cNvSpPr>
            <a:spLocks noChangeArrowheads="1"/>
          </p:cNvSpPr>
          <p:nvPr/>
        </p:nvSpPr>
        <p:spPr bwMode="auto">
          <a:xfrm>
            <a:off x="1116013" y="692150"/>
            <a:ext cx="292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s-ES_tradnl" altLang="es-MX" sz="2000" b="1">
                <a:latin typeface="Helvetica" panose="020B0604020202020204" pitchFamily="34" charset="0"/>
                <a:ea typeface="Calibri" panose="020F0502020204030204" pitchFamily="34" charset="0"/>
                <a:cs typeface="Arial" panose="020B0604020202020204" pitchFamily="34" charset="0"/>
              </a:rPr>
              <a:t>Resolución del asunto</a:t>
            </a:r>
            <a:endParaRPr lang="es-MX" altLang="es-MX">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684213" y="1989138"/>
            <a:ext cx="7772400" cy="3455987"/>
          </a:xfrm>
          <a:prstGeom prst="roundRect">
            <a:avLst/>
          </a:prstGeom>
          <a:solidFill>
            <a:schemeClr val="bg1">
              <a:lumMod val="75000"/>
            </a:schemeClr>
          </a:solidFill>
        </p:spPr>
        <p:txBody>
          <a:bodyPr/>
          <a:lstStyle/>
          <a:p>
            <a:pPr algn="just">
              <a:defRPr/>
            </a:pPr>
            <a:endParaRPr lang="es-MX" b="1" dirty="0" smtClean="0"/>
          </a:p>
          <a:p>
            <a:pPr algn="just">
              <a:defRPr/>
            </a:pPr>
            <a:endParaRPr lang="es-MX" b="1" dirty="0"/>
          </a:p>
          <a:p>
            <a:pPr algn="just">
              <a:defRPr/>
            </a:pPr>
            <a:endParaRPr lang="es-MX" b="1" dirty="0" smtClean="0"/>
          </a:p>
          <a:p>
            <a:pPr algn="just">
              <a:defRPr/>
            </a:pPr>
            <a:endParaRPr lang="es-MX" b="1" dirty="0"/>
          </a:p>
          <a:p>
            <a:pPr algn="just">
              <a:defRPr/>
            </a:pPr>
            <a:endParaRPr lang="es-MX" b="1" dirty="0" smtClean="0"/>
          </a:p>
          <a:p>
            <a:pPr algn="just">
              <a:defRPr/>
            </a:pPr>
            <a:endParaRPr lang="es-MX" b="1" dirty="0"/>
          </a:p>
          <a:p>
            <a:pPr algn="just">
              <a:defRPr/>
            </a:pPr>
            <a:endParaRPr lang="es-MX" b="1" dirty="0" smtClean="0"/>
          </a:p>
          <a:p>
            <a:pPr algn="just">
              <a:defRPr/>
            </a:pPr>
            <a:endParaRPr lang="es-MX" b="1" dirty="0"/>
          </a:p>
          <a:p>
            <a:pPr algn="just">
              <a:defRPr/>
            </a:pPr>
            <a:endParaRPr lang="es-MX" b="1" dirty="0" smtClean="0"/>
          </a:p>
          <a:p>
            <a:pPr algn="just">
              <a:defRPr/>
            </a:pPr>
            <a:endParaRPr lang="es-MX" b="1" dirty="0"/>
          </a:p>
          <a:p>
            <a:pPr algn="just">
              <a:defRPr/>
            </a:pPr>
            <a:endParaRPr lang="es-MX" b="1" dirty="0" smtClean="0"/>
          </a:p>
          <a:p>
            <a:pPr algn="just">
              <a:defRPr/>
            </a:pPr>
            <a:endParaRPr lang="es-MX" b="1" dirty="0"/>
          </a:p>
          <a:p>
            <a:pPr algn="just">
              <a:defRPr/>
            </a:pPr>
            <a:endParaRPr lang="es-MX" b="1" dirty="0" smtClean="0"/>
          </a:p>
          <a:p>
            <a:pPr algn="just">
              <a:defRPr/>
            </a:pPr>
            <a:endParaRPr lang="es-MX" b="1" dirty="0"/>
          </a:p>
          <a:p>
            <a:pPr algn="just">
              <a:defRPr/>
            </a:pPr>
            <a:endParaRPr lang="es-MX" b="1" dirty="0" smtClean="0"/>
          </a:p>
          <a:p>
            <a:pPr algn="just">
              <a:defRPr/>
            </a:pPr>
            <a:endParaRPr lang="es-MX" b="1" dirty="0"/>
          </a:p>
          <a:p>
            <a:pPr algn="ctr">
              <a:defRPr/>
            </a:pPr>
            <a:r>
              <a:rPr lang="es-MX" sz="2400" b="1" dirty="0" smtClean="0"/>
              <a:t>¿Cómo se resuelve el asunto? </a:t>
            </a:r>
            <a:endParaRPr lang="es-MX" sz="2400" b="1" dirty="0"/>
          </a:p>
          <a:p>
            <a:pPr algn="just">
              <a:defRPr/>
            </a:pPr>
            <a:endParaRPr lang="es-MX" b="1" dirty="0" smtClean="0"/>
          </a:p>
          <a:p>
            <a:pPr algn="just">
              <a:defRPr/>
            </a:pPr>
            <a:endParaRPr lang="es-MX" b="1" dirty="0" smtClean="0"/>
          </a:p>
          <a:p>
            <a:pPr algn="just">
              <a:defRPr/>
            </a:pPr>
            <a:r>
              <a:rPr lang="es-MX" b="1" dirty="0" smtClean="0"/>
              <a:t>Sentencia </a:t>
            </a:r>
            <a:r>
              <a:rPr lang="es-MX" dirty="0"/>
              <a:t>en la que se </a:t>
            </a:r>
            <a:r>
              <a:rPr lang="es-MX" b="1" dirty="0"/>
              <a:t>confirma</a:t>
            </a:r>
            <a:r>
              <a:rPr lang="es-MX" dirty="0"/>
              <a:t> el Acuerdo INE/CG340/2017, emitido por el Consejo General del Instituto Nacional Electoral, por el que se aprueban los “Lineamientos Generales, que, sin afectar la libertad de expresión y la libre manifestación de las ideas ni pretender regular dichas libertades, se recomienda a los noticiarios respecto de la información y difusión de las actividades de precampaña y campaña de los Partidos Políticos y de las Candidaturas independientes del PEF 2017-2018, en cumplimiento a lo dispuesto por el artículo 160, numeral 3, de la Ley General de Instituciones y Procedimientos Electorales</a:t>
            </a:r>
            <a:r>
              <a:rPr lang="es-MX" dirty="0" smtClean="0"/>
              <a:t>”.</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7"/>
          <p:cNvGraphicFramePr>
            <a:graphicFrameLocks noGrp="1"/>
          </p:cNvGraphicFramePr>
          <p:nvPr/>
        </p:nvGraphicFramePr>
        <p:xfrm>
          <a:off x="1403350" y="44450"/>
          <a:ext cx="7740650" cy="6697663"/>
        </p:xfrm>
        <a:graphic>
          <a:graphicData uri="http://schemas.openxmlformats.org/drawingml/2006/table">
            <a:tbl>
              <a:tblPr firstRow="1" bandRow="1">
                <a:tableStyleId>{5C22544A-7EE6-4342-B048-85BDC9FD1C3A}</a:tableStyleId>
              </a:tblPr>
              <a:tblGrid>
                <a:gridCol w="7152406">
                  <a:extLst>
                    <a:ext uri="{9D8B030D-6E8A-4147-A177-3AD203B41FA5}">
                      <a16:colId xmlns:a16="http://schemas.microsoft.com/office/drawing/2014/main" xmlns="" val="684797668"/>
                    </a:ext>
                  </a:extLst>
                </a:gridCol>
                <a:gridCol w="588244">
                  <a:extLst>
                    <a:ext uri="{9D8B030D-6E8A-4147-A177-3AD203B41FA5}">
                      <a16:colId xmlns:a16="http://schemas.microsoft.com/office/drawing/2014/main" xmlns="" val="3957417856"/>
                    </a:ext>
                  </a:extLst>
                </a:gridCol>
              </a:tblGrid>
              <a:tr h="179205">
                <a:tc>
                  <a:txBody>
                    <a:bodyPr/>
                    <a:lstStyle/>
                    <a:p>
                      <a:pPr algn="just">
                        <a:lnSpc>
                          <a:spcPct val="107000"/>
                        </a:lnSpc>
                        <a:spcAft>
                          <a:spcPts val="0"/>
                        </a:spcAft>
                      </a:pPr>
                      <a:r>
                        <a:rPr lang="es-ES" sz="700" dirty="0">
                          <a:solidFill>
                            <a:srgbClr val="FF0000"/>
                          </a:solidFill>
                          <a:effectLst/>
                        </a:rPr>
                        <a:t>GLOSARIO </a:t>
                      </a:r>
                      <a:endParaRPr lang="es-MX" sz="10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b"/>
                </a:tc>
                <a:tc>
                  <a:txBody>
                    <a:bodyPr/>
                    <a:lstStyle/>
                    <a:p>
                      <a:pPr algn="just">
                        <a:lnSpc>
                          <a:spcPct val="107000"/>
                        </a:lnSpc>
                        <a:spcAft>
                          <a:spcPts val="0"/>
                        </a:spcAft>
                      </a:pPr>
                      <a:r>
                        <a:rPr lang="pt-BR" sz="700">
                          <a:effectLst/>
                        </a:rPr>
                        <a:t>2</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ctr"/>
                </a:tc>
                <a:extLst>
                  <a:ext uri="{0D108BD9-81ED-4DB2-BD59-A6C34878D82A}">
                    <a16:rowId xmlns:a16="http://schemas.microsoft.com/office/drawing/2014/main" xmlns="" val="1398195718"/>
                  </a:ext>
                </a:extLst>
              </a:tr>
              <a:tr h="179205">
                <a:tc>
                  <a:txBody>
                    <a:bodyPr/>
                    <a:lstStyle/>
                    <a:p>
                      <a:pPr algn="just">
                        <a:lnSpc>
                          <a:spcPct val="107000"/>
                        </a:lnSpc>
                        <a:spcAft>
                          <a:spcPts val="0"/>
                        </a:spcAft>
                      </a:pPr>
                      <a:r>
                        <a:rPr lang="es-ES" sz="700">
                          <a:effectLst/>
                        </a:rPr>
                        <a:t>I. ANTECEDENTES.</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b"/>
                </a:tc>
                <a:tc>
                  <a:txBody>
                    <a:bodyPr/>
                    <a:lstStyle/>
                    <a:p>
                      <a:pPr algn="just">
                        <a:lnSpc>
                          <a:spcPct val="107000"/>
                        </a:lnSpc>
                        <a:spcAft>
                          <a:spcPts val="0"/>
                        </a:spcAft>
                      </a:pPr>
                      <a:r>
                        <a:rPr lang="pt-BR" sz="700">
                          <a:effectLst/>
                        </a:rPr>
                        <a:t>3</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ctr"/>
                </a:tc>
                <a:extLst>
                  <a:ext uri="{0D108BD9-81ED-4DB2-BD59-A6C34878D82A}">
                    <a16:rowId xmlns:a16="http://schemas.microsoft.com/office/drawing/2014/main" xmlns="" val="3080233973"/>
                  </a:ext>
                </a:extLst>
              </a:tr>
              <a:tr h="179205">
                <a:tc>
                  <a:txBody>
                    <a:bodyPr/>
                    <a:lstStyle/>
                    <a:p>
                      <a:pPr algn="just">
                        <a:lnSpc>
                          <a:spcPct val="107000"/>
                        </a:lnSpc>
                        <a:spcAft>
                          <a:spcPts val="0"/>
                        </a:spcAft>
                      </a:pPr>
                      <a:r>
                        <a:rPr lang="es-ES" sz="700">
                          <a:effectLst/>
                        </a:rPr>
                        <a:t>1. </a:t>
                      </a:r>
                      <a:r>
                        <a:rPr lang="es-MX" sz="700">
                          <a:effectLst/>
                        </a:rPr>
                        <a:t>Calendario de actividades.</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b"/>
                </a:tc>
                <a:tc>
                  <a:txBody>
                    <a:bodyPr/>
                    <a:lstStyle/>
                    <a:p>
                      <a:pPr algn="just">
                        <a:lnSpc>
                          <a:spcPct val="107000"/>
                        </a:lnSpc>
                        <a:spcAft>
                          <a:spcPts val="0"/>
                        </a:spcAft>
                      </a:pPr>
                      <a:r>
                        <a:rPr lang="pt-BR" sz="700">
                          <a:effectLst/>
                        </a:rPr>
                        <a:t>3</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ctr"/>
                </a:tc>
                <a:extLst>
                  <a:ext uri="{0D108BD9-81ED-4DB2-BD59-A6C34878D82A}">
                    <a16:rowId xmlns:a16="http://schemas.microsoft.com/office/drawing/2014/main" xmlns="" val="3823315685"/>
                  </a:ext>
                </a:extLst>
              </a:tr>
              <a:tr h="179205">
                <a:tc>
                  <a:txBody>
                    <a:bodyPr/>
                    <a:lstStyle/>
                    <a:p>
                      <a:pPr algn="just">
                        <a:lnSpc>
                          <a:spcPct val="107000"/>
                        </a:lnSpc>
                        <a:spcAft>
                          <a:spcPts val="0"/>
                        </a:spcAft>
                      </a:pPr>
                      <a:r>
                        <a:rPr lang="es-ES" sz="700">
                          <a:effectLst/>
                        </a:rPr>
                        <a:t>2. </a:t>
                      </a:r>
                      <a:r>
                        <a:rPr lang="es-MX" sz="700">
                          <a:effectLst/>
                        </a:rPr>
                        <a:t>Consulta de Lineamientos.</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b"/>
                </a:tc>
                <a:tc>
                  <a:txBody>
                    <a:bodyPr/>
                    <a:lstStyle/>
                    <a:p>
                      <a:pPr algn="just">
                        <a:lnSpc>
                          <a:spcPct val="107000"/>
                        </a:lnSpc>
                        <a:spcAft>
                          <a:spcPts val="0"/>
                        </a:spcAft>
                      </a:pPr>
                      <a:r>
                        <a:rPr lang="pt-BR" sz="700">
                          <a:effectLst/>
                        </a:rPr>
                        <a:t>3</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ctr"/>
                </a:tc>
                <a:extLst>
                  <a:ext uri="{0D108BD9-81ED-4DB2-BD59-A6C34878D82A}">
                    <a16:rowId xmlns:a16="http://schemas.microsoft.com/office/drawing/2014/main" xmlns="" val="3135378785"/>
                  </a:ext>
                </a:extLst>
              </a:tr>
              <a:tr h="179205">
                <a:tc>
                  <a:txBody>
                    <a:bodyPr/>
                    <a:lstStyle/>
                    <a:p>
                      <a:pPr algn="just">
                        <a:lnSpc>
                          <a:spcPct val="107000"/>
                        </a:lnSpc>
                        <a:spcAft>
                          <a:spcPts val="0"/>
                        </a:spcAft>
                      </a:pPr>
                      <a:r>
                        <a:rPr lang="es-ES" sz="700">
                          <a:effectLst/>
                        </a:rPr>
                        <a:t>3. </a:t>
                      </a:r>
                      <a:r>
                        <a:rPr lang="es-MX" sz="700">
                          <a:effectLst/>
                        </a:rPr>
                        <a:t>Acuerdo del Comité de Radio y Televisión.</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b"/>
                </a:tc>
                <a:tc>
                  <a:txBody>
                    <a:bodyPr/>
                    <a:lstStyle/>
                    <a:p>
                      <a:pPr algn="just">
                        <a:lnSpc>
                          <a:spcPct val="107000"/>
                        </a:lnSpc>
                        <a:spcAft>
                          <a:spcPts val="0"/>
                        </a:spcAft>
                      </a:pPr>
                      <a:r>
                        <a:rPr lang="pt-BR" sz="700">
                          <a:effectLst/>
                        </a:rPr>
                        <a:t>3</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ctr"/>
                </a:tc>
                <a:extLst>
                  <a:ext uri="{0D108BD9-81ED-4DB2-BD59-A6C34878D82A}">
                    <a16:rowId xmlns:a16="http://schemas.microsoft.com/office/drawing/2014/main" xmlns="" val="2537718847"/>
                  </a:ext>
                </a:extLst>
              </a:tr>
              <a:tr h="179205">
                <a:tc>
                  <a:txBody>
                    <a:bodyPr/>
                    <a:lstStyle/>
                    <a:p>
                      <a:pPr algn="just">
                        <a:lnSpc>
                          <a:spcPct val="107000"/>
                        </a:lnSpc>
                        <a:spcAft>
                          <a:spcPts val="0"/>
                        </a:spcAft>
                      </a:pPr>
                      <a:r>
                        <a:rPr lang="es-ES" sz="700">
                          <a:effectLst/>
                        </a:rPr>
                        <a:t>4. </a:t>
                      </a:r>
                      <a:r>
                        <a:rPr lang="es-MX" sz="700">
                          <a:effectLst/>
                        </a:rPr>
                        <a:t>Acuerdo impugnado.</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b"/>
                </a:tc>
                <a:tc>
                  <a:txBody>
                    <a:bodyPr/>
                    <a:lstStyle/>
                    <a:p>
                      <a:pPr algn="just">
                        <a:lnSpc>
                          <a:spcPct val="107000"/>
                        </a:lnSpc>
                        <a:spcAft>
                          <a:spcPts val="0"/>
                        </a:spcAft>
                      </a:pPr>
                      <a:r>
                        <a:rPr lang="pt-BR" sz="700">
                          <a:effectLst/>
                        </a:rPr>
                        <a:t>3</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ctr"/>
                </a:tc>
                <a:extLst>
                  <a:ext uri="{0D108BD9-81ED-4DB2-BD59-A6C34878D82A}">
                    <a16:rowId xmlns:a16="http://schemas.microsoft.com/office/drawing/2014/main" xmlns="" val="2930088779"/>
                  </a:ext>
                </a:extLst>
              </a:tr>
              <a:tr h="179205">
                <a:tc>
                  <a:txBody>
                    <a:bodyPr/>
                    <a:lstStyle/>
                    <a:p>
                      <a:pPr algn="just">
                        <a:lnSpc>
                          <a:spcPct val="107000"/>
                        </a:lnSpc>
                        <a:spcAft>
                          <a:spcPts val="0"/>
                        </a:spcAft>
                      </a:pPr>
                      <a:r>
                        <a:rPr lang="es-ES" sz="700">
                          <a:effectLst/>
                        </a:rPr>
                        <a:t>5. Recursos de apelación.</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b"/>
                </a:tc>
                <a:tc>
                  <a:txBody>
                    <a:bodyPr/>
                    <a:lstStyle/>
                    <a:p>
                      <a:pPr algn="just">
                        <a:lnSpc>
                          <a:spcPct val="107000"/>
                        </a:lnSpc>
                        <a:spcAft>
                          <a:spcPts val="0"/>
                        </a:spcAft>
                      </a:pPr>
                      <a:r>
                        <a:rPr lang="es-ES" sz="700">
                          <a:effectLst/>
                        </a:rPr>
                        <a:t>4</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ctr"/>
                </a:tc>
                <a:extLst>
                  <a:ext uri="{0D108BD9-81ED-4DB2-BD59-A6C34878D82A}">
                    <a16:rowId xmlns:a16="http://schemas.microsoft.com/office/drawing/2014/main" xmlns="" val="3886424172"/>
                  </a:ext>
                </a:extLst>
              </a:tr>
              <a:tr h="179205">
                <a:tc>
                  <a:txBody>
                    <a:bodyPr/>
                    <a:lstStyle/>
                    <a:p>
                      <a:pPr algn="just">
                        <a:lnSpc>
                          <a:spcPct val="107000"/>
                        </a:lnSpc>
                        <a:spcAft>
                          <a:spcPts val="0"/>
                        </a:spcAft>
                      </a:pPr>
                      <a:r>
                        <a:rPr lang="es-ES" sz="700">
                          <a:effectLst/>
                        </a:rPr>
                        <a:t>6. Recepción y turno.</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b"/>
                </a:tc>
                <a:tc>
                  <a:txBody>
                    <a:bodyPr/>
                    <a:lstStyle/>
                    <a:p>
                      <a:pPr algn="just">
                        <a:lnSpc>
                          <a:spcPct val="107000"/>
                        </a:lnSpc>
                        <a:spcAft>
                          <a:spcPts val="0"/>
                        </a:spcAft>
                      </a:pPr>
                      <a:r>
                        <a:rPr lang="es-ES" sz="700">
                          <a:effectLst/>
                        </a:rPr>
                        <a:t>4</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ctr"/>
                </a:tc>
                <a:extLst>
                  <a:ext uri="{0D108BD9-81ED-4DB2-BD59-A6C34878D82A}">
                    <a16:rowId xmlns:a16="http://schemas.microsoft.com/office/drawing/2014/main" xmlns="" val="3575122919"/>
                  </a:ext>
                </a:extLst>
              </a:tr>
              <a:tr h="179205">
                <a:tc>
                  <a:txBody>
                    <a:bodyPr/>
                    <a:lstStyle/>
                    <a:p>
                      <a:pPr algn="just">
                        <a:lnSpc>
                          <a:spcPct val="107000"/>
                        </a:lnSpc>
                        <a:spcAft>
                          <a:spcPts val="0"/>
                        </a:spcAft>
                      </a:pPr>
                      <a:r>
                        <a:rPr lang="es-ES" sz="700">
                          <a:effectLst/>
                        </a:rPr>
                        <a:t>7. Admisión y cierre de instrucción.</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b"/>
                </a:tc>
                <a:tc>
                  <a:txBody>
                    <a:bodyPr/>
                    <a:lstStyle/>
                    <a:p>
                      <a:pPr algn="just">
                        <a:lnSpc>
                          <a:spcPct val="107000"/>
                        </a:lnSpc>
                        <a:spcAft>
                          <a:spcPts val="0"/>
                        </a:spcAft>
                      </a:pPr>
                      <a:r>
                        <a:rPr lang="es-ES" sz="700">
                          <a:effectLst/>
                        </a:rPr>
                        <a:t>4</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ctr"/>
                </a:tc>
                <a:extLst>
                  <a:ext uri="{0D108BD9-81ED-4DB2-BD59-A6C34878D82A}">
                    <a16:rowId xmlns:a16="http://schemas.microsoft.com/office/drawing/2014/main" xmlns="" val="2460061474"/>
                  </a:ext>
                </a:extLst>
              </a:tr>
              <a:tr h="179205">
                <a:tc>
                  <a:txBody>
                    <a:bodyPr/>
                    <a:lstStyle/>
                    <a:p>
                      <a:pPr algn="just">
                        <a:lnSpc>
                          <a:spcPct val="107000"/>
                        </a:lnSpc>
                        <a:spcAft>
                          <a:spcPts val="0"/>
                        </a:spcAft>
                      </a:pPr>
                      <a:r>
                        <a:rPr lang="es-ES" sz="700">
                          <a:effectLst/>
                        </a:rPr>
                        <a:t>II Jurisdicción y competencia.</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b"/>
                </a:tc>
                <a:tc>
                  <a:txBody>
                    <a:bodyPr/>
                    <a:lstStyle/>
                    <a:p>
                      <a:pPr algn="just">
                        <a:lnSpc>
                          <a:spcPct val="107000"/>
                        </a:lnSpc>
                        <a:spcAft>
                          <a:spcPts val="0"/>
                        </a:spcAft>
                      </a:pPr>
                      <a:r>
                        <a:rPr lang="es-ES" sz="700">
                          <a:effectLst/>
                        </a:rPr>
                        <a:t>4</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ctr"/>
                </a:tc>
                <a:extLst>
                  <a:ext uri="{0D108BD9-81ED-4DB2-BD59-A6C34878D82A}">
                    <a16:rowId xmlns:a16="http://schemas.microsoft.com/office/drawing/2014/main" xmlns="" val="3184225466"/>
                  </a:ext>
                </a:extLst>
              </a:tr>
              <a:tr h="179205">
                <a:tc>
                  <a:txBody>
                    <a:bodyPr/>
                    <a:lstStyle/>
                    <a:p>
                      <a:pPr algn="just">
                        <a:lnSpc>
                          <a:spcPct val="107000"/>
                        </a:lnSpc>
                        <a:spcAft>
                          <a:spcPts val="0"/>
                        </a:spcAft>
                      </a:pPr>
                      <a:r>
                        <a:rPr lang="es-ES" sz="700">
                          <a:effectLst/>
                        </a:rPr>
                        <a:t>III. Procedibilidad.</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b"/>
                </a:tc>
                <a:tc>
                  <a:txBody>
                    <a:bodyPr/>
                    <a:lstStyle/>
                    <a:p>
                      <a:pPr algn="just">
                        <a:lnSpc>
                          <a:spcPct val="107000"/>
                        </a:lnSpc>
                        <a:spcAft>
                          <a:spcPts val="0"/>
                        </a:spcAft>
                      </a:pPr>
                      <a:r>
                        <a:rPr lang="es-ES" sz="700">
                          <a:effectLst/>
                        </a:rPr>
                        <a:t>4</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ctr"/>
                </a:tc>
                <a:extLst>
                  <a:ext uri="{0D108BD9-81ED-4DB2-BD59-A6C34878D82A}">
                    <a16:rowId xmlns:a16="http://schemas.microsoft.com/office/drawing/2014/main" xmlns="" val="996487922"/>
                  </a:ext>
                </a:extLst>
              </a:tr>
              <a:tr h="192620">
                <a:tc>
                  <a:txBody>
                    <a:bodyPr/>
                    <a:lstStyle/>
                    <a:p>
                      <a:pPr marL="342900" lvl="0" indent="-342900" algn="just">
                        <a:lnSpc>
                          <a:spcPct val="115000"/>
                        </a:lnSpc>
                        <a:spcAft>
                          <a:spcPts val="0"/>
                        </a:spcAft>
                        <a:buFont typeface="+mj-lt"/>
                        <a:buAutoNum type="arabicPeriod"/>
                      </a:pPr>
                      <a:r>
                        <a:rPr lang="es-ES" sz="700">
                          <a:effectLst/>
                        </a:rPr>
                        <a:t>Forma.</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b"/>
                </a:tc>
                <a:tc>
                  <a:txBody>
                    <a:bodyPr/>
                    <a:lstStyle/>
                    <a:p>
                      <a:pPr algn="just">
                        <a:lnSpc>
                          <a:spcPct val="107000"/>
                        </a:lnSpc>
                        <a:spcAft>
                          <a:spcPts val="0"/>
                        </a:spcAft>
                      </a:pPr>
                      <a:r>
                        <a:rPr lang="es-ES" sz="700">
                          <a:effectLst/>
                        </a:rPr>
                        <a:t>4</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ctr"/>
                </a:tc>
                <a:extLst>
                  <a:ext uri="{0D108BD9-81ED-4DB2-BD59-A6C34878D82A}">
                    <a16:rowId xmlns:a16="http://schemas.microsoft.com/office/drawing/2014/main" xmlns="" val="3293079335"/>
                  </a:ext>
                </a:extLst>
              </a:tr>
              <a:tr h="192620">
                <a:tc>
                  <a:txBody>
                    <a:bodyPr/>
                    <a:lstStyle/>
                    <a:p>
                      <a:pPr marL="342900" lvl="0" indent="-342900" algn="just">
                        <a:lnSpc>
                          <a:spcPct val="115000"/>
                        </a:lnSpc>
                        <a:spcAft>
                          <a:spcPts val="0"/>
                        </a:spcAft>
                        <a:buFont typeface="+mj-lt"/>
                        <a:buAutoNum type="arabicPeriod"/>
                      </a:pPr>
                      <a:r>
                        <a:rPr lang="es-ES" sz="700">
                          <a:effectLst/>
                        </a:rPr>
                        <a:t>Oportunidad.</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b"/>
                </a:tc>
                <a:tc>
                  <a:txBody>
                    <a:bodyPr/>
                    <a:lstStyle/>
                    <a:p>
                      <a:pPr algn="just">
                        <a:lnSpc>
                          <a:spcPct val="107000"/>
                        </a:lnSpc>
                        <a:spcAft>
                          <a:spcPts val="0"/>
                        </a:spcAft>
                      </a:pPr>
                      <a:r>
                        <a:rPr lang="es-ES" sz="700">
                          <a:effectLst/>
                        </a:rPr>
                        <a:t>4</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ctr"/>
                </a:tc>
                <a:extLst>
                  <a:ext uri="{0D108BD9-81ED-4DB2-BD59-A6C34878D82A}">
                    <a16:rowId xmlns:a16="http://schemas.microsoft.com/office/drawing/2014/main" xmlns="" val="490918369"/>
                  </a:ext>
                </a:extLst>
              </a:tr>
              <a:tr h="192620">
                <a:tc>
                  <a:txBody>
                    <a:bodyPr/>
                    <a:lstStyle/>
                    <a:p>
                      <a:pPr marL="342900" lvl="0" indent="-342900" algn="just">
                        <a:lnSpc>
                          <a:spcPct val="115000"/>
                        </a:lnSpc>
                        <a:spcAft>
                          <a:spcPts val="0"/>
                        </a:spcAft>
                        <a:buFont typeface="+mj-lt"/>
                        <a:buAutoNum type="arabicPeriod"/>
                      </a:pPr>
                      <a:r>
                        <a:rPr lang="es-ES" sz="700">
                          <a:effectLst/>
                        </a:rPr>
                        <a:t>Legitimación y personería.</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b"/>
                </a:tc>
                <a:tc>
                  <a:txBody>
                    <a:bodyPr/>
                    <a:lstStyle/>
                    <a:p>
                      <a:pPr algn="just">
                        <a:lnSpc>
                          <a:spcPct val="107000"/>
                        </a:lnSpc>
                        <a:spcAft>
                          <a:spcPts val="0"/>
                        </a:spcAft>
                      </a:pPr>
                      <a:r>
                        <a:rPr lang="es-ES" sz="700">
                          <a:effectLst/>
                        </a:rPr>
                        <a:t>5</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ctr"/>
                </a:tc>
                <a:extLst>
                  <a:ext uri="{0D108BD9-81ED-4DB2-BD59-A6C34878D82A}">
                    <a16:rowId xmlns:a16="http://schemas.microsoft.com/office/drawing/2014/main" xmlns="" val="67378756"/>
                  </a:ext>
                </a:extLst>
              </a:tr>
              <a:tr h="192620">
                <a:tc>
                  <a:txBody>
                    <a:bodyPr/>
                    <a:lstStyle/>
                    <a:p>
                      <a:pPr marL="342900" lvl="0" indent="-342900" algn="just">
                        <a:lnSpc>
                          <a:spcPct val="115000"/>
                        </a:lnSpc>
                        <a:spcAft>
                          <a:spcPts val="0"/>
                        </a:spcAft>
                        <a:buFont typeface="+mj-lt"/>
                        <a:buAutoNum type="arabicPeriod" startAt="4"/>
                      </a:pPr>
                      <a:r>
                        <a:rPr lang="es-ES" sz="700">
                          <a:effectLst/>
                        </a:rPr>
                        <a:t>Interés jurídico.</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b"/>
                </a:tc>
                <a:tc>
                  <a:txBody>
                    <a:bodyPr/>
                    <a:lstStyle/>
                    <a:p>
                      <a:pPr algn="just">
                        <a:lnSpc>
                          <a:spcPct val="107000"/>
                        </a:lnSpc>
                        <a:spcAft>
                          <a:spcPts val="0"/>
                        </a:spcAft>
                      </a:pPr>
                      <a:r>
                        <a:rPr lang="es-ES" sz="700">
                          <a:effectLst/>
                        </a:rPr>
                        <a:t>5</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ctr"/>
                </a:tc>
                <a:extLst>
                  <a:ext uri="{0D108BD9-81ED-4DB2-BD59-A6C34878D82A}">
                    <a16:rowId xmlns:a16="http://schemas.microsoft.com/office/drawing/2014/main" xmlns="" val="1886154640"/>
                  </a:ext>
                </a:extLst>
              </a:tr>
              <a:tr h="192620">
                <a:tc>
                  <a:txBody>
                    <a:bodyPr/>
                    <a:lstStyle/>
                    <a:p>
                      <a:pPr marL="342900" lvl="0" indent="-342900" algn="just">
                        <a:lnSpc>
                          <a:spcPct val="115000"/>
                        </a:lnSpc>
                        <a:spcAft>
                          <a:spcPts val="0"/>
                        </a:spcAft>
                        <a:buFont typeface="+mj-lt"/>
                        <a:buAutoNum type="arabicPeriod" startAt="4"/>
                      </a:pPr>
                      <a:r>
                        <a:rPr lang="es-ES" sz="700">
                          <a:effectLst/>
                        </a:rPr>
                        <a:t> Definitividad.</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b"/>
                </a:tc>
                <a:tc>
                  <a:txBody>
                    <a:bodyPr/>
                    <a:lstStyle/>
                    <a:p>
                      <a:pPr algn="just">
                        <a:lnSpc>
                          <a:spcPct val="107000"/>
                        </a:lnSpc>
                        <a:spcAft>
                          <a:spcPts val="0"/>
                        </a:spcAft>
                      </a:pPr>
                      <a:r>
                        <a:rPr lang="es-ES" sz="700">
                          <a:effectLst/>
                        </a:rPr>
                        <a:t>5</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ctr"/>
                </a:tc>
                <a:extLst>
                  <a:ext uri="{0D108BD9-81ED-4DB2-BD59-A6C34878D82A}">
                    <a16:rowId xmlns:a16="http://schemas.microsoft.com/office/drawing/2014/main" xmlns="" val="2553095968"/>
                  </a:ext>
                </a:extLst>
              </a:tr>
              <a:tr h="179205">
                <a:tc>
                  <a:txBody>
                    <a:bodyPr/>
                    <a:lstStyle/>
                    <a:p>
                      <a:pPr algn="just">
                        <a:lnSpc>
                          <a:spcPct val="107000"/>
                        </a:lnSpc>
                        <a:spcAft>
                          <a:spcPts val="0"/>
                        </a:spcAft>
                      </a:pPr>
                      <a:r>
                        <a:rPr lang="es-ES" sz="700">
                          <a:effectLst/>
                        </a:rPr>
                        <a:t>IV. Estudio de fondo</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b"/>
                </a:tc>
                <a:tc>
                  <a:txBody>
                    <a:bodyPr/>
                    <a:lstStyle/>
                    <a:p>
                      <a:pPr algn="just">
                        <a:lnSpc>
                          <a:spcPct val="107000"/>
                        </a:lnSpc>
                        <a:spcAft>
                          <a:spcPts val="0"/>
                        </a:spcAft>
                      </a:pPr>
                      <a:r>
                        <a:rPr lang="es-ES" sz="700">
                          <a:effectLst/>
                        </a:rPr>
                        <a:t>6</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ctr"/>
                </a:tc>
                <a:extLst>
                  <a:ext uri="{0D108BD9-81ED-4DB2-BD59-A6C34878D82A}">
                    <a16:rowId xmlns:a16="http://schemas.microsoft.com/office/drawing/2014/main" xmlns="" val="2421337879"/>
                  </a:ext>
                </a:extLst>
              </a:tr>
              <a:tr h="179205">
                <a:tc>
                  <a:txBody>
                    <a:bodyPr/>
                    <a:lstStyle/>
                    <a:p>
                      <a:pPr algn="just">
                        <a:lnSpc>
                          <a:spcPct val="107000"/>
                        </a:lnSpc>
                        <a:spcAft>
                          <a:spcPts val="0"/>
                        </a:spcAft>
                      </a:pPr>
                      <a:r>
                        <a:rPr lang="es-ES" sz="700">
                          <a:effectLst/>
                        </a:rPr>
                        <a:t>1. Resolución y planteamiento.</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b"/>
                </a:tc>
                <a:tc>
                  <a:txBody>
                    <a:bodyPr/>
                    <a:lstStyle/>
                    <a:p>
                      <a:pPr algn="just">
                        <a:lnSpc>
                          <a:spcPct val="107000"/>
                        </a:lnSpc>
                        <a:spcAft>
                          <a:spcPts val="0"/>
                        </a:spcAft>
                      </a:pPr>
                      <a:r>
                        <a:rPr lang="es-ES" sz="700">
                          <a:effectLst/>
                        </a:rPr>
                        <a:t>6</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ctr"/>
                </a:tc>
                <a:extLst>
                  <a:ext uri="{0D108BD9-81ED-4DB2-BD59-A6C34878D82A}">
                    <a16:rowId xmlns:a16="http://schemas.microsoft.com/office/drawing/2014/main" xmlns="" val="3326286738"/>
                  </a:ext>
                </a:extLst>
              </a:tr>
              <a:tr h="179205">
                <a:tc>
                  <a:txBody>
                    <a:bodyPr/>
                    <a:lstStyle/>
                    <a:p>
                      <a:pPr algn="just">
                        <a:lnSpc>
                          <a:spcPct val="107000"/>
                        </a:lnSpc>
                        <a:spcAft>
                          <a:spcPts val="0"/>
                        </a:spcAft>
                      </a:pPr>
                      <a:r>
                        <a:rPr lang="es-ES" sz="700">
                          <a:effectLst/>
                        </a:rPr>
                        <a:t>2. Decisión.</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b"/>
                </a:tc>
                <a:tc>
                  <a:txBody>
                    <a:bodyPr/>
                    <a:lstStyle/>
                    <a:p>
                      <a:pPr algn="just">
                        <a:lnSpc>
                          <a:spcPct val="107000"/>
                        </a:lnSpc>
                        <a:spcAft>
                          <a:spcPts val="0"/>
                        </a:spcAft>
                      </a:pPr>
                      <a:r>
                        <a:rPr lang="es-ES" sz="700">
                          <a:effectLst/>
                        </a:rPr>
                        <a:t>8</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ctr"/>
                </a:tc>
                <a:extLst>
                  <a:ext uri="{0D108BD9-81ED-4DB2-BD59-A6C34878D82A}">
                    <a16:rowId xmlns:a16="http://schemas.microsoft.com/office/drawing/2014/main" xmlns="" val="3333462483"/>
                  </a:ext>
                </a:extLst>
              </a:tr>
              <a:tr h="179205">
                <a:tc>
                  <a:txBody>
                    <a:bodyPr/>
                    <a:lstStyle/>
                    <a:p>
                      <a:pPr algn="just">
                        <a:lnSpc>
                          <a:spcPct val="107000"/>
                        </a:lnSpc>
                        <a:spcAft>
                          <a:spcPts val="0"/>
                        </a:spcAft>
                      </a:pPr>
                      <a:r>
                        <a:rPr lang="es-ES" sz="700">
                          <a:effectLst/>
                        </a:rPr>
                        <a:t>3. Justificación.</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b"/>
                </a:tc>
                <a:tc>
                  <a:txBody>
                    <a:bodyPr/>
                    <a:lstStyle/>
                    <a:p>
                      <a:pPr algn="just">
                        <a:lnSpc>
                          <a:spcPct val="107000"/>
                        </a:lnSpc>
                        <a:spcAft>
                          <a:spcPts val="0"/>
                        </a:spcAft>
                      </a:pPr>
                      <a:r>
                        <a:rPr lang="es-ES" sz="700">
                          <a:effectLst/>
                        </a:rPr>
                        <a:t>8</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ctr"/>
                </a:tc>
                <a:extLst>
                  <a:ext uri="{0D108BD9-81ED-4DB2-BD59-A6C34878D82A}">
                    <a16:rowId xmlns:a16="http://schemas.microsoft.com/office/drawing/2014/main" xmlns="" val="894382173"/>
                  </a:ext>
                </a:extLst>
              </a:tr>
              <a:tr h="179205">
                <a:tc>
                  <a:txBody>
                    <a:bodyPr/>
                    <a:lstStyle/>
                    <a:p>
                      <a:pPr algn="just">
                        <a:lnSpc>
                          <a:spcPct val="107000"/>
                        </a:lnSpc>
                        <a:spcAft>
                          <a:spcPts val="0"/>
                        </a:spcAft>
                      </a:pPr>
                      <a:r>
                        <a:rPr lang="es-ES" sz="700">
                          <a:effectLst/>
                        </a:rPr>
                        <a:t>Marco normativo sobre libertad de prensa.</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b"/>
                </a:tc>
                <a:tc>
                  <a:txBody>
                    <a:bodyPr/>
                    <a:lstStyle/>
                    <a:p>
                      <a:pPr algn="just">
                        <a:lnSpc>
                          <a:spcPct val="107000"/>
                        </a:lnSpc>
                        <a:spcAft>
                          <a:spcPts val="0"/>
                        </a:spcAft>
                      </a:pPr>
                      <a:r>
                        <a:rPr lang="es-ES" sz="700">
                          <a:effectLst/>
                        </a:rPr>
                        <a:t>8</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ctr"/>
                </a:tc>
                <a:extLst>
                  <a:ext uri="{0D108BD9-81ED-4DB2-BD59-A6C34878D82A}">
                    <a16:rowId xmlns:a16="http://schemas.microsoft.com/office/drawing/2014/main" xmlns="" val="2217950035"/>
                  </a:ext>
                </a:extLst>
              </a:tr>
              <a:tr h="358409">
                <a:tc>
                  <a:txBody>
                    <a:bodyPr/>
                    <a:lstStyle/>
                    <a:p>
                      <a:pPr marL="106045" indent="-106045" algn="just">
                        <a:lnSpc>
                          <a:spcPct val="107000"/>
                        </a:lnSpc>
                        <a:spcAft>
                          <a:spcPts val="0"/>
                        </a:spcAft>
                      </a:pPr>
                      <a:r>
                        <a:rPr lang="es-ES" sz="700">
                          <a:effectLst/>
                        </a:rPr>
                        <a:t>A. La labor de los periodistas debe ser protegida, en todo ámbito del derecho, incluida la materia electoral.</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b"/>
                </a:tc>
                <a:tc>
                  <a:txBody>
                    <a:bodyPr/>
                    <a:lstStyle/>
                    <a:p>
                      <a:pPr algn="just">
                        <a:lnSpc>
                          <a:spcPct val="107000"/>
                        </a:lnSpc>
                        <a:spcAft>
                          <a:spcPts val="0"/>
                        </a:spcAft>
                      </a:pPr>
                      <a:r>
                        <a:rPr lang="es-ES" sz="700">
                          <a:effectLst/>
                        </a:rPr>
                        <a:t>9</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ctr"/>
                </a:tc>
                <a:extLst>
                  <a:ext uri="{0D108BD9-81ED-4DB2-BD59-A6C34878D82A}">
                    <a16:rowId xmlns:a16="http://schemas.microsoft.com/office/drawing/2014/main" xmlns="" val="3094210465"/>
                  </a:ext>
                </a:extLst>
              </a:tr>
              <a:tr h="537614">
                <a:tc>
                  <a:txBody>
                    <a:bodyPr/>
                    <a:lstStyle/>
                    <a:p>
                      <a:pPr marL="106045" indent="-106045" algn="just">
                        <a:lnSpc>
                          <a:spcPct val="107000"/>
                        </a:lnSpc>
                        <a:spcAft>
                          <a:spcPts val="0"/>
                        </a:spcAft>
                      </a:pPr>
                      <a:r>
                        <a:rPr lang="es-ES" sz="700" dirty="0">
                          <a:effectLst/>
                        </a:rPr>
                        <a:t>B. La protección al periodismo no sólo comprende la protección a la persona física, sino también a las personas morales que estén vinculadas con esta actividad.</a:t>
                      </a:r>
                      <a:endParaRPr lang="es-MX" sz="1000" dirty="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b"/>
                </a:tc>
                <a:tc>
                  <a:txBody>
                    <a:bodyPr/>
                    <a:lstStyle/>
                    <a:p>
                      <a:pPr algn="just">
                        <a:lnSpc>
                          <a:spcPct val="107000"/>
                        </a:lnSpc>
                        <a:spcAft>
                          <a:spcPts val="0"/>
                        </a:spcAft>
                      </a:pPr>
                      <a:r>
                        <a:rPr lang="es-ES" sz="700">
                          <a:effectLst/>
                        </a:rPr>
                        <a:t>18</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ctr"/>
                </a:tc>
                <a:extLst>
                  <a:ext uri="{0D108BD9-81ED-4DB2-BD59-A6C34878D82A}">
                    <a16:rowId xmlns:a16="http://schemas.microsoft.com/office/drawing/2014/main" xmlns="" val="3973953519"/>
                  </a:ext>
                </a:extLst>
              </a:tr>
              <a:tr h="358409">
                <a:tc>
                  <a:txBody>
                    <a:bodyPr/>
                    <a:lstStyle/>
                    <a:p>
                      <a:pPr marL="106045" indent="-106045" algn="just">
                        <a:lnSpc>
                          <a:spcPct val="107000"/>
                        </a:lnSpc>
                        <a:spcAft>
                          <a:spcPts val="0"/>
                        </a:spcAft>
                      </a:pPr>
                      <a:r>
                        <a:rPr lang="es-ES" sz="700">
                          <a:effectLst/>
                        </a:rPr>
                        <a:t>C. La actividad periodística goza de una presunción de licitud que, en su caso, debe ser desvirtuada.</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b"/>
                </a:tc>
                <a:tc>
                  <a:txBody>
                    <a:bodyPr/>
                    <a:lstStyle/>
                    <a:p>
                      <a:pPr algn="just">
                        <a:lnSpc>
                          <a:spcPct val="107000"/>
                        </a:lnSpc>
                        <a:spcAft>
                          <a:spcPts val="0"/>
                        </a:spcAft>
                      </a:pPr>
                      <a:r>
                        <a:rPr lang="es-ES" sz="700">
                          <a:effectLst/>
                        </a:rPr>
                        <a:t>23</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ctr"/>
                </a:tc>
                <a:extLst>
                  <a:ext uri="{0D108BD9-81ED-4DB2-BD59-A6C34878D82A}">
                    <a16:rowId xmlns:a16="http://schemas.microsoft.com/office/drawing/2014/main" xmlns="" val="118758854"/>
                  </a:ext>
                </a:extLst>
              </a:tr>
              <a:tr h="179205">
                <a:tc>
                  <a:txBody>
                    <a:bodyPr/>
                    <a:lstStyle/>
                    <a:p>
                      <a:pPr marL="106045" indent="-106045" algn="just">
                        <a:lnSpc>
                          <a:spcPct val="107000"/>
                        </a:lnSpc>
                        <a:spcAft>
                          <a:spcPts val="0"/>
                        </a:spcAft>
                      </a:pPr>
                      <a:r>
                        <a:rPr lang="es-ES" sz="700">
                          <a:effectLst/>
                        </a:rPr>
                        <a:t>D. Criterios para la investigación de posibles infracciones.</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b"/>
                </a:tc>
                <a:tc>
                  <a:txBody>
                    <a:bodyPr/>
                    <a:lstStyle/>
                    <a:p>
                      <a:pPr algn="just">
                        <a:lnSpc>
                          <a:spcPct val="107000"/>
                        </a:lnSpc>
                        <a:spcAft>
                          <a:spcPts val="0"/>
                        </a:spcAft>
                      </a:pPr>
                      <a:r>
                        <a:rPr lang="es-ES" sz="700">
                          <a:effectLst/>
                        </a:rPr>
                        <a:t>27</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ctr"/>
                </a:tc>
                <a:extLst>
                  <a:ext uri="{0D108BD9-81ED-4DB2-BD59-A6C34878D82A}">
                    <a16:rowId xmlns:a16="http://schemas.microsoft.com/office/drawing/2014/main" xmlns="" val="2100267981"/>
                  </a:ext>
                </a:extLst>
              </a:tr>
              <a:tr h="179205">
                <a:tc>
                  <a:txBody>
                    <a:bodyPr/>
                    <a:lstStyle/>
                    <a:p>
                      <a:pPr marL="106045" indent="-106045" algn="just">
                        <a:lnSpc>
                          <a:spcPct val="107000"/>
                        </a:lnSpc>
                        <a:spcAft>
                          <a:spcPts val="0"/>
                        </a:spcAft>
                      </a:pPr>
                      <a:r>
                        <a:rPr lang="es-ES" sz="700">
                          <a:effectLst/>
                        </a:rPr>
                        <a:t>E. ¿Qué abarca la cobertura periodística en materia electoral?</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b"/>
                </a:tc>
                <a:tc>
                  <a:txBody>
                    <a:bodyPr/>
                    <a:lstStyle/>
                    <a:p>
                      <a:pPr algn="just">
                        <a:lnSpc>
                          <a:spcPct val="107000"/>
                        </a:lnSpc>
                        <a:spcAft>
                          <a:spcPts val="0"/>
                        </a:spcAft>
                      </a:pPr>
                      <a:r>
                        <a:rPr lang="es-ES" sz="700">
                          <a:effectLst/>
                        </a:rPr>
                        <a:t>28</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ctr"/>
                </a:tc>
                <a:extLst>
                  <a:ext uri="{0D108BD9-81ED-4DB2-BD59-A6C34878D82A}">
                    <a16:rowId xmlns:a16="http://schemas.microsoft.com/office/drawing/2014/main" xmlns="" val="1545832289"/>
                  </a:ext>
                </a:extLst>
              </a:tr>
              <a:tr h="179205">
                <a:tc>
                  <a:txBody>
                    <a:bodyPr/>
                    <a:lstStyle/>
                    <a:p>
                      <a:pPr algn="just">
                        <a:lnSpc>
                          <a:spcPct val="107000"/>
                        </a:lnSpc>
                        <a:spcAft>
                          <a:spcPts val="0"/>
                        </a:spcAft>
                      </a:pPr>
                      <a:r>
                        <a:rPr lang="es-ES" sz="700">
                          <a:effectLst/>
                        </a:rPr>
                        <a:t>Respuesta de agravios.</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b"/>
                </a:tc>
                <a:tc>
                  <a:txBody>
                    <a:bodyPr/>
                    <a:lstStyle/>
                    <a:p>
                      <a:pPr algn="just">
                        <a:lnSpc>
                          <a:spcPct val="107000"/>
                        </a:lnSpc>
                        <a:spcAft>
                          <a:spcPts val="0"/>
                        </a:spcAft>
                      </a:pPr>
                      <a:r>
                        <a:rPr lang="es-ES" sz="700">
                          <a:effectLst/>
                        </a:rPr>
                        <a:t>31</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ctr"/>
                </a:tc>
                <a:extLst>
                  <a:ext uri="{0D108BD9-81ED-4DB2-BD59-A6C34878D82A}">
                    <a16:rowId xmlns:a16="http://schemas.microsoft.com/office/drawing/2014/main" xmlns="" val="1528723373"/>
                  </a:ext>
                </a:extLst>
              </a:tr>
              <a:tr h="179205">
                <a:tc>
                  <a:txBody>
                    <a:bodyPr/>
                    <a:lstStyle/>
                    <a:p>
                      <a:pPr algn="just">
                        <a:lnSpc>
                          <a:spcPct val="107000"/>
                        </a:lnSpc>
                        <a:spcAft>
                          <a:spcPts val="0"/>
                        </a:spcAft>
                      </a:pPr>
                      <a:r>
                        <a:rPr lang="es-ES" sz="700">
                          <a:effectLst/>
                        </a:rPr>
                        <a:t>i Debates.</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b"/>
                </a:tc>
                <a:tc>
                  <a:txBody>
                    <a:bodyPr/>
                    <a:lstStyle/>
                    <a:p>
                      <a:pPr algn="just">
                        <a:lnSpc>
                          <a:spcPct val="107000"/>
                        </a:lnSpc>
                        <a:spcAft>
                          <a:spcPts val="0"/>
                        </a:spcAft>
                      </a:pPr>
                      <a:r>
                        <a:rPr lang="es-ES" sz="700">
                          <a:effectLst/>
                        </a:rPr>
                        <a:t>31</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ctr"/>
                </a:tc>
                <a:extLst>
                  <a:ext uri="{0D108BD9-81ED-4DB2-BD59-A6C34878D82A}">
                    <a16:rowId xmlns:a16="http://schemas.microsoft.com/office/drawing/2014/main" xmlns="" val="3235388183"/>
                  </a:ext>
                </a:extLst>
              </a:tr>
              <a:tr h="179205">
                <a:tc>
                  <a:txBody>
                    <a:bodyPr/>
                    <a:lstStyle/>
                    <a:p>
                      <a:pPr algn="just">
                        <a:lnSpc>
                          <a:spcPct val="107000"/>
                        </a:lnSpc>
                        <a:spcAft>
                          <a:spcPts val="0"/>
                        </a:spcAft>
                      </a:pPr>
                      <a:r>
                        <a:rPr lang="es-ES" sz="700">
                          <a:effectLst/>
                        </a:rPr>
                        <a:t>ii Opiniones y notas.</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b"/>
                </a:tc>
                <a:tc>
                  <a:txBody>
                    <a:bodyPr/>
                    <a:lstStyle/>
                    <a:p>
                      <a:pPr algn="just">
                        <a:lnSpc>
                          <a:spcPct val="107000"/>
                        </a:lnSpc>
                        <a:spcAft>
                          <a:spcPts val="0"/>
                        </a:spcAft>
                      </a:pPr>
                      <a:r>
                        <a:rPr lang="es-ES" sz="700">
                          <a:effectLst/>
                        </a:rPr>
                        <a:t>35</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ctr"/>
                </a:tc>
                <a:extLst>
                  <a:ext uri="{0D108BD9-81ED-4DB2-BD59-A6C34878D82A}">
                    <a16:rowId xmlns:a16="http://schemas.microsoft.com/office/drawing/2014/main" xmlns="" val="4194137792"/>
                  </a:ext>
                </a:extLst>
              </a:tr>
              <a:tr h="179205">
                <a:tc>
                  <a:txBody>
                    <a:bodyPr/>
                    <a:lstStyle/>
                    <a:p>
                      <a:pPr algn="just">
                        <a:lnSpc>
                          <a:spcPct val="107000"/>
                        </a:lnSpc>
                        <a:spcAft>
                          <a:spcPts val="0"/>
                        </a:spcAft>
                      </a:pPr>
                      <a:r>
                        <a:rPr lang="es-ES" sz="700">
                          <a:effectLst/>
                        </a:rPr>
                        <a:t>iii Ámbito de aplicación de los Lineamientos.</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b"/>
                </a:tc>
                <a:tc>
                  <a:txBody>
                    <a:bodyPr/>
                    <a:lstStyle/>
                    <a:p>
                      <a:pPr algn="just">
                        <a:lnSpc>
                          <a:spcPct val="107000"/>
                        </a:lnSpc>
                        <a:spcAft>
                          <a:spcPts val="0"/>
                        </a:spcAft>
                      </a:pPr>
                      <a:r>
                        <a:rPr lang="es-ES" sz="700">
                          <a:effectLst/>
                        </a:rPr>
                        <a:t>39</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ctr"/>
                </a:tc>
                <a:extLst>
                  <a:ext uri="{0D108BD9-81ED-4DB2-BD59-A6C34878D82A}">
                    <a16:rowId xmlns:a16="http://schemas.microsoft.com/office/drawing/2014/main" xmlns="" val="980646156"/>
                  </a:ext>
                </a:extLst>
              </a:tr>
              <a:tr h="179205">
                <a:tc>
                  <a:txBody>
                    <a:bodyPr/>
                    <a:lstStyle/>
                    <a:p>
                      <a:pPr algn="just">
                        <a:lnSpc>
                          <a:spcPct val="107000"/>
                        </a:lnSpc>
                        <a:spcAft>
                          <a:spcPts val="0"/>
                        </a:spcAft>
                      </a:pPr>
                      <a:r>
                        <a:rPr lang="es-ES" sz="700">
                          <a:effectLst/>
                        </a:rPr>
                        <a:t>iv Difusión de los Lineamientos.</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b"/>
                </a:tc>
                <a:tc>
                  <a:txBody>
                    <a:bodyPr/>
                    <a:lstStyle/>
                    <a:p>
                      <a:pPr algn="just">
                        <a:lnSpc>
                          <a:spcPct val="107000"/>
                        </a:lnSpc>
                        <a:spcAft>
                          <a:spcPts val="0"/>
                        </a:spcAft>
                      </a:pPr>
                      <a:r>
                        <a:rPr lang="es-ES" sz="700">
                          <a:effectLst/>
                        </a:rPr>
                        <a:t>42</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ctr"/>
                </a:tc>
                <a:extLst>
                  <a:ext uri="{0D108BD9-81ED-4DB2-BD59-A6C34878D82A}">
                    <a16:rowId xmlns:a16="http://schemas.microsoft.com/office/drawing/2014/main" xmlns="" val="834131900"/>
                  </a:ext>
                </a:extLst>
              </a:tr>
              <a:tr h="179205">
                <a:tc>
                  <a:txBody>
                    <a:bodyPr/>
                    <a:lstStyle/>
                    <a:p>
                      <a:pPr algn="just">
                        <a:lnSpc>
                          <a:spcPct val="107000"/>
                        </a:lnSpc>
                        <a:spcAft>
                          <a:spcPts val="0"/>
                        </a:spcAft>
                      </a:pPr>
                      <a:r>
                        <a:rPr lang="es-MX" sz="700">
                          <a:effectLst/>
                        </a:rPr>
                        <a:t>Conclusión.</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b"/>
                </a:tc>
                <a:tc>
                  <a:txBody>
                    <a:bodyPr/>
                    <a:lstStyle/>
                    <a:p>
                      <a:pPr algn="just">
                        <a:lnSpc>
                          <a:spcPct val="107000"/>
                        </a:lnSpc>
                        <a:spcAft>
                          <a:spcPts val="0"/>
                        </a:spcAft>
                      </a:pPr>
                      <a:r>
                        <a:rPr lang="es-ES" sz="700">
                          <a:effectLst/>
                        </a:rPr>
                        <a:t>44</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ctr"/>
                </a:tc>
                <a:extLst>
                  <a:ext uri="{0D108BD9-81ED-4DB2-BD59-A6C34878D82A}">
                    <a16:rowId xmlns:a16="http://schemas.microsoft.com/office/drawing/2014/main" xmlns="" val="526787703"/>
                  </a:ext>
                </a:extLst>
              </a:tr>
              <a:tr h="179205">
                <a:tc>
                  <a:txBody>
                    <a:bodyPr/>
                    <a:lstStyle/>
                    <a:p>
                      <a:pPr algn="just">
                        <a:lnSpc>
                          <a:spcPct val="107000"/>
                        </a:lnSpc>
                        <a:spcAft>
                          <a:spcPts val="0"/>
                        </a:spcAft>
                      </a:pPr>
                      <a:r>
                        <a:rPr lang="es-ES" sz="700">
                          <a:effectLst/>
                        </a:rPr>
                        <a:t>RESOLUTIVO</a:t>
                      </a:r>
                      <a:endParaRPr lang="es-MX" sz="100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b"/>
                </a:tc>
                <a:tc>
                  <a:txBody>
                    <a:bodyPr/>
                    <a:lstStyle/>
                    <a:p>
                      <a:pPr algn="just">
                        <a:lnSpc>
                          <a:spcPct val="107000"/>
                        </a:lnSpc>
                        <a:spcAft>
                          <a:spcPts val="0"/>
                        </a:spcAft>
                      </a:pPr>
                      <a:r>
                        <a:rPr lang="es-ES" sz="700" dirty="0">
                          <a:effectLst/>
                        </a:rPr>
                        <a:t>45</a:t>
                      </a:r>
                      <a:endParaRPr lang="es-MX" sz="1000" dirty="0">
                        <a:effectLst/>
                        <a:latin typeface="Arial" panose="020B0604020202020204" pitchFamily="34" charset="0"/>
                        <a:ea typeface="Calibri" panose="020F0502020204030204" pitchFamily="34" charset="0"/>
                        <a:cs typeface="Times New Roman" panose="02020603050405020304" pitchFamily="18" charset="0"/>
                      </a:endParaRPr>
                    </a:p>
                  </a:txBody>
                  <a:tcPr marL="54413" marR="54413" marT="0" marB="0" anchor="ctr"/>
                </a:tc>
                <a:extLst>
                  <a:ext uri="{0D108BD9-81ED-4DB2-BD59-A6C34878D82A}">
                    <a16:rowId xmlns:a16="http://schemas.microsoft.com/office/drawing/2014/main" xmlns="" val="517092101"/>
                  </a:ext>
                </a:extLst>
              </a:tr>
            </a:tbl>
          </a:graphicData>
        </a:graphic>
      </p:graphicFrame>
      <p:sp>
        <p:nvSpPr>
          <p:cNvPr id="22634" name="Rectángulo 9"/>
          <p:cNvSpPr>
            <a:spLocks noChangeArrowheads="1"/>
          </p:cNvSpPr>
          <p:nvPr/>
        </p:nvSpPr>
        <p:spPr bwMode="auto">
          <a:xfrm>
            <a:off x="3175" y="2974975"/>
            <a:ext cx="128746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lnSpc>
                <a:spcPct val="107000"/>
              </a:lnSpc>
              <a:spcAft>
                <a:spcPts val="800"/>
              </a:spcAft>
            </a:pPr>
            <a:r>
              <a:rPr lang="es-MX" altLang="es-MX" b="1">
                <a:ea typeface="Calibri" panose="020F0502020204030204" pitchFamily="34" charset="0"/>
                <a:cs typeface="Arial" panose="020B0604020202020204" pitchFamily="34" charset="0"/>
              </a:rPr>
              <a:t>Í N D I C E</a:t>
            </a:r>
            <a:endParaRPr lang="es-MX" altLang="es-MX" sz="320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652463" y="1341438"/>
            <a:ext cx="7772400" cy="4319587"/>
          </a:xfrm>
        </p:spPr>
        <p:txBody>
          <a:bodyPr/>
          <a:lstStyle/>
          <a:p>
            <a:pPr algn="just">
              <a:defRPr/>
            </a:pPr>
            <a:endParaRPr lang="es-ES_tradnl" b="1" dirty="0" smtClean="0"/>
          </a:p>
          <a:p>
            <a:pPr algn="just">
              <a:defRPr/>
            </a:pPr>
            <a:endParaRPr lang="es-ES_tradnl" b="1" dirty="0"/>
          </a:p>
          <a:p>
            <a:pPr algn="just">
              <a:defRPr/>
            </a:pPr>
            <a:endParaRPr lang="es-ES_tradnl" b="1" dirty="0" smtClean="0"/>
          </a:p>
          <a:p>
            <a:pPr algn="just">
              <a:defRPr/>
            </a:pPr>
            <a:endParaRPr lang="es-ES_tradnl" b="1" dirty="0"/>
          </a:p>
          <a:p>
            <a:pPr algn="just">
              <a:defRPr/>
            </a:pPr>
            <a:endParaRPr lang="es-ES_tradnl" b="1" dirty="0" smtClean="0"/>
          </a:p>
          <a:p>
            <a:pPr algn="just">
              <a:defRPr/>
            </a:pPr>
            <a:endParaRPr lang="es-ES_tradnl" b="1" dirty="0"/>
          </a:p>
          <a:p>
            <a:pPr algn="just">
              <a:defRPr/>
            </a:pPr>
            <a:endParaRPr lang="es-ES_tradnl" b="1" dirty="0" smtClean="0"/>
          </a:p>
          <a:p>
            <a:pPr algn="just">
              <a:defRPr/>
            </a:pPr>
            <a:endParaRPr lang="es-ES_tradnl" b="1" dirty="0"/>
          </a:p>
          <a:p>
            <a:pPr algn="just">
              <a:defRPr/>
            </a:pPr>
            <a:endParaRPr lang="es-ES_tradnl" b="1" dirty="0" smtClean="0"/>
          </a:p>
          <a:p>
            <a:pPr algn="just">
              <a:defRPr/>
            </a:pPr>
            <a:endParaRPr lang="es-ES_tradnl" b="1" dirty="0"/>
          </a:p>
          <a:p>
            <a:pPr algn="just">
              <a:defRPr/>
            </a:pPr>
            <a:endParaRPr lang="es-ES_tradnl" b="1" dirty="0" smtClean="0"/>
          </a:p>
          <a:p>
            <a:pPr algn="just">
              <a:defRPr/>
            </a:pPr>
            <a:endParaRPr lang="es-ES_tradnl" b="1" dirty="0"/>
          </a:p>
          <a:p>
            <a:pPr algn="just">
              <a:defRPr/>
            </a:pPr>
            <a:endParaRPr lang="es-ES_tradnl" b="1" dirty="0" smtClean="0"/>
          </a:p>
          <a:p>
            <a:pPr algn="just">
              <a:defRPr/>
            </a:pPr>
            <a:endParaRPr lang="es-ES_tradnl" b="1" dirty="0"/>
          </a:p>
          <a:p>
            <a:pPr algn="just">
              <a:defRPr/>
            </a:pPr>
            <a:endParaRPr lang="es-ES_tradnl" b="1" dirty="0" smtClean="0"/>
          </a:p>
          <a:p>
            <a:pPr algn="just">
              <a:defRPr/>
            </a:pPr>
            <a:endParaRPr lang="es-ES_tradnl" b="1" dirty="0"/>
          </a:p>
          <a:p>
            <a:pPr algn="just">
              <a:defRPr/>
            </a:pPr>
            <a:endParaRPr lang="es-ES_tradnl" b="1" dirty="0" smtClean="0"/>
          </a:p>
          <a:p>
            <a:pPr algn="just">
              <a:defRPr/>
            </a:pPr>
            <a:endParaRPr lang="es-ES_tradnl" b="1" dirty="0"/>
          </a:p>
          <a:p>
            <a:pPr algn="just">
              <a:defRPr/>
            </a:pPr>
            <a:endParaRPr lang="es-ES_tradnl" b="1" dirty="0" smtClean="0"/>
          </a:p>
          <a:p>
            <a:pPr algn="just">
              <a:defRPr/>
            </a:pPr>
            <a:endParaRPr lang="es-ES_tradnl" b="1" dirty="0"/>
          </a:p>
          <a:p>
            <a:pPr algn="just">
              <a:defRPr/>
            </a:pPr>
            <a:endParaRPr lang="es-ES_tradnl" b="1" dirty="0" smtClean="0"/>
          </a:p>
          <a:p>
            <a:pPr algn="just">
              <a:defRPr/>
            </a:pPr>
            <a:endParaRPr lang="es-ES_tradnl" b="1" dirty="0"/>
          </a:p>
          <a:p>
            <a:pPr algn="just">
              <a:defRPr/>
            </a:pPr>
            <a:endParaRPr lang="es-ES_tradnl" b="1" dirty="0" smtClean="0"/>
          </a:p>
          <a:p>
            <a:pPr algn="just">
              <a:defRPr/>
            </a:pPr>
            <a:endParaRPr lang="es-ES_tradnl" b="1" dirty="0"/>
          </a:p>
          <a:p>
            <a:pPr algn="just">
              <a:defRPr/>
            </a:pPr>
            <a:endParaRPr lang="es-ES_tradnl" b="1" dirty="0" smtClean="0"/>
          </a:p>
          <a:p>
            <a:pPr algn="just">
              <a:defRPr/>
            </a:pPr>
            <a:endParaRPr lang="es-ES_tradnl" b="1" dirty="0"/>
          </a:p>
          <a:p>
            <a:pPr algn="just">
              <a:defRPr/>
            </a:pPr>
            <a:endParaRPr lang="es-ES_tradnl" b="1" dirty="0" smtClean="0"/>
          </a:p>
          <a:p>
            <a:pPr algn="just">
              <a:defRPr/>
            </a:pPr>
            <a:endParaRPr lang="es-ES_tradnl" b="1" dirty="0"/>
          </a:p>
          <a:p>
            <a:pPr algn="just">
              <a:defRPr/>
            </a:pPr>
            <a:endParaRPr lang="es-ES_tradnl" b="1" dirty="0" smtClean="0"/>
          </a:p>
          <a:p>
            <a:pPr algn="just">
              <a:defRPr/>
            </a:pPr>
            <a:endParaRPr lang="es-ES_tradnl" b="1" dirty="0"/>
          </a:p>
          <a:p>
            <a:pPr algn="just">
              <a:defRPr/>
            </a:pPr>
            <a:endParaRPr lang="es-ES_tradnl" b="1" dirty="0" smtClean="0"/>
          </a:p>
          <a:p>
            <a:pPr algn="just">
              <a:defRPr/>
            </a:pPr>
            <a:endParaRPr lang="es-ES_tradnl" b="1" dirty="0"/>
          </a:p>
          <a:p>
            <a:pPr algn="just">
              <a:defRPr/>
            </a:pPr>
            <a:endParaRPr lang="es-ES_tradnl" b="1" dirty="0" smtClean="0"/>
          </a:p>
          <a:p>
            <a:pPr algn="just">
              <a:defRPr/>
            </a:pPr>
            <a:endParaRPr lang="es-ES_tradnl" b="1" dirty="0"/>
          </a:p>
          <a:p>
            <a:pPr algn="just">
              <a:defRPr/>
            </a:pPr>
            <a:endParaRPr lang="es-ES_tradnl" b="1" dirty="0" smtClean="0"/>
          </a:p>
          <a:p>
            <a:pPr algn="just">
              <a:defRPr/>
            </a:pPr>
            <a:endParaRPr lang="es-ES_tradnl" b="1" dirty="0"/>
          </a:p>
          <a:p>
            <a:pPr algn="just">
              <a:defRPr/>
            </a:pPr>
            <a:endParaRPr lang="es-ES_tradnl" b="1" dirty="0" smtClean="0"/>
          </a:p>
          <a:p>
            <a:pPr algn="just">
              <a:defRPr/>
            </a:pPr>
            <a:endParaRPr lang="es-ES_tradnl" b="1" dirty="0"/>
          </a:p>
          <a:p>
            <a:pPr algn="just">
              <a:defRPr/>
            </a:pPr>
            <a:endParaRPr lang="es-ES_tradnl" b="1" dirty="0" smtClean="0"/>
          </a:p>
          <a:p>
            <a:pPr algn="just">
              <a:defRPr/>
            </a:pPr>
            <a:endParaRPr lang="es-ES_tradnl" b="1" dirty="0"/>
          </a:p>
          <a:p>
            <a:pPr algn="just">
              <a:defRPr/>
            </a:pPr>
            <a:endParaRPr lang="es-ES_tradnl" b="1" dirty="0" smtClean="0"/>
          </a:p>
          <a:p>
            <a:pPr algn="just">
              <a:defRPr/>
            </a:pPr>
            <a:r>
              <a:rPr lang="es-ES_tradnl" sz="1400" b="1" dirty="0" smtClean="0">
                <a:cs typeface="Helvetica" panose="020B0604020202020204" pitchFamily="34" charset="0"/>
              </a:rPr>
              <a:t>Este </a:t>
            </a:r>
            <a:r>
              <a:rPr lang="es-ES_tradnl" sz="1400" b="1" dirty="0">
                <a:cs typeface="Helvetica" panose="020B0604020202020204" pitchFamily="34" charset="0"/>
              </a:rPr>
              <a:t>apartado facilita la lectura y comprensión al utilizar términos que sustituyen los nombres institucionales y de figuras jurídicas (documentos, cuerpos normativos, etc.) más usadas en la sentencia. Se colocan en dos columnas que contienen los siguientes elementos</a:t>
            </a:r>
            <a:r>
              <a:rPr lang="es-ES_tradnl" sz="1400" b="1" dirty="0" smtClean="0">
                <a:cs typeface="Helvetica" panose="020B0604020202020204" pitchFamily="34" charset="0"/>
              </a:rPr>
              <a:t>:</a:t>
            </a:r>
            <a:endParaRPr lang="es-ES_tradnl" sz="1400" b="1" dirty="0">
              <a:cs typeface="Helvetica" panose="020B0604020202020204" pitchFamily="34" charset="0"/>
            </a:endParaRPr>
          </a:p>
          <a:p>
            <a:pPr>
              <a:defRPr/>
            </a:pPr>
            <a:endParaRPr lang="es-ES_tradnl" sz="1400" dirty="0" smtClean="0">
              <a:cs typeface="Helvetica" panose="020B0604020202020204" pitchFamily="34" charset="0"/>
            </a:endParaRPr>
          </a:p>
          <a:p>
            <a:pPr marL="285750" indent="-285750" algn="just">
              <a:buFont typeface="Wingdings" panose="05000000000000000000" pitchFamily="2" charset="2"/>
              <a:buChar char="ü"/>
              <a:defRPr/>
            </a:pPr>
            <a:r>
              <a:rPr lang="es-ES_tradnl" sz="1400" b="1" dirty="0" smtClean="0">
                <a:solidFill>
                  <a:srgbClr val="FF0000"/>
                </a:solidFill>
                <a:cs typeface="Helvetica" panose="020B0604020202020204" pitchFamily="34" charset="0"/>
              </a:rPr>
              <a:t>Columna </a:t>
            </a:r>
            <a:r>
              <a:rPr lang="es-ES_tradnl" sz="1400" b="1" dirty="0">
                <a:solidFill>
                  <a:srgbClr val="FF0000"/>
                </a:solidFill>
                <a:cs typeface="Helvetica" panose="020B0604020202020204" pitchFamily="34" charset="0"/>
              </a:rPr>
              <a:t>1</a:t>
            </a:r>
            <a:r>
              <a:rPr lang="es-ES_tradnl" sz="1400" dirty="0">
                <a:solidFill>
                  <a:srgbClr val="FF0000"/>
                </a:solidFill>
                <a:cs typeface="Helvetica" panose="020B0604020202020204" pitchFamily="34" charset="0"/>
              </a:rPr>
              <a:t>:</a:t>
            </a:r>
            <a:r>
              <a:rPr lang="es-ES_tradnl" sz="1400" dirty="0">
                <a:cs typeface="Helvetica" panose="020B0604020202020204" pitchFamily="34" charset="0"/>
              </a:rPr>
              <a:t> abreviaturas, siglas o frases que identifican el ordenamiento, figura o autoridad que se cita recurrentemente; estos elementos se organizan en orden alfabético</a:t>
            </a:r>
            <a:r>
              <a:rPr lang="es-ES_tradnl" sz="1400" dirty="0" smtClean="0">
                <a:cs typeface="Helvetica" panose="020B0604020202020204" pitchFamily="34" charset="0"/>
              </a:rPr>
              <a:t>. </a:t>
            </a:r>
            <a:endParaRPr lang="es-MX" sz="1400" dirty="0">
              <a:cs typeface="Helvetica" panose="020B0604020202020204" pitchFamily="34" charset="0"/>
            </a:endParaRPr>
          </a:p>
          <a:p>
            <a:pPr marL="285750" indent="-285750" algn="just">
              <a:buFont typeface="Wingdings" panose="05000000000000000000" pitchFamily="2" charset="2"/>
              <a:buChar char="ü"/>
              <a:defRPr/>
            </a:pPr>
            <a:r>
              <a:rPr lang="es-ES_tradnl" sz="1400" b="1" dirty="0" smtClean="0">
                <a:solidFill>
                  <a:srgbClr val="FF0000"/>
                </a:solidFill>
                <a:cs typeface="Helvetica" panose="020B0604020202020204" pitchFamily="34" charset="0"/>
              </a:rPr>
              <a:t>Columna </a:t>
            </a:r>
            <a:r>
              <a:rPr lang="es-ES_tradnl" sz="1400" b="1" dirty="0">
                <a:solidFill>
                  <a:srgbClr val="FF0000"/>
                </a:solidFill>
                <a:cs typeface="Helvetica" panose="020B0604020202020204" pitchFamily="34" charset="0"/>
              </a:rPr>
              <a:t>2: </a:t>
            </a:r>
            <a:r>
              <a:rPr lang="es-ES_tradnl" sz="1400" dirty="0">
                <a:cs typeface="Helvetica" panose="020B0604020202020204" pitchFamily="34" charset="0"/>
              </a:rPr>
              <a:t>nombre oficial o común de la figura o institución en orden alfabético de acuerdo a la columna 1</a:t>
            </a:r>
            <a:endParaRPr lang="es-MX" sz="1400" dirty="0">
              <a:cs typeface="Helvetica" panose="020B0604020202020204" pitchFamily="34" charset="0"/>
            </a:endParaRPr>
          </a:p>
          <a:p>
            <a:pPr marL="285750" indent="-285750" algn="just">
              <a:buFont typeface="Wingdings" panose="05000000000000000000" pitchFamily="2" charset="2"/>
              <a:buChar char="ü"/>
              <a:defRPr/>
            </a:pPr>
            <a:r>
              <a:rPr lang="es-ES_tradnl" sz="1400" b="1" dirty="0">
                <a:solidFill>
                  <a:srgbClr val="FF0000"/>
                </a:solidFill>
                <a:cs typeface="Helvetica" panose="020B0604020202020204" pitchFamily="34" charset="0"/>
              </a:rPr>
              <a:t>No se utilizan abreviaturas </a:t>
            </a:r>
            <a:r>
              <a:rPr lang="es-ES_tradnl" sz="1400" dirty="0">
                <a:cs typeface="Helvetica" panose="020B0604020202020204" pitchFamily="34" charset="0"/>
              </a:rPr>
              <a:t>en los siguientes apartados: resumen del documento, puntos resolutivos y apartado de notificaciones.</a:t>
            </a:r>
            <a:endParaRPr lang="es-MX" sz="1400" dirty="0">
              <a:cs typeface="Helvetica" panose="020B0604020202020204" pitchFamily="34" charset="0"/>
            </a:endParaRPr>
          </a:p>
          <a:p>
            <a:pPr marL="285750" indent="-285750" algn="just">
              <a:buFont typeface="Wingdings" panose="05000000000000000000" pitchFamily="2" charset="2"/>
              <a:buChar char="ü"/>
              <a:defRPr/>
            </a:pPr>
            <a:r>
              <a:rPr lang="es-ES_tradnl" sz="1400" dirty="0">
                <a:cs typeface="Helvetica" panose="020B0604020202020204" pitchFamily="34" charset="0"/>
              </a:rPr>
              <a:t>Las abreviaturas, siglas o frases que se utilizan facilitan la lectura del documento.</a:t>
            </a:r>
            <a:endParaRPr lang="es-MX" sz="1400" dirty="0">
              <a:cs typeface="Helvetica" panose="020B0604020202020204" pitchFamily="34" charset="0"/>
            </a:endParaRPr>
          </a:p>
          <a:p>
            <a:pPr marL="285750" indent="-285750" algn="just">
              <a:buFont typeface="Wingdings" panose="05000000000000000000" pitchFamily="2" charset="2"/>
              <a:buChar char="ü"/>
              <a:defRPr/>
            </a:pPr>
            <a:r>
              <a:rPr lang="es-ES_tradnl" sz="1400" dirty="0">
                <a:cs typeface="Helvetica" panose="020B0604020202020204" pitchFamily="34" charset="0"/>
              </a:rPr>
              <a:t>Se deben </a:t>
            </a:r>
            <a:r>
              <a:rPr lang="es-ES_tradnl" sz="1400" b="1" dirty="0">
                <a:cs typeface="Helvetica" panose="020B0604020202020204" pitchFamily="34" charset="0"/>
              </a:rPr>
              <a:t>privilegiar términos que particularizan la figura o institución </a:t>
            </a:r>
            <a:r>
              <a:rPr lang="es-ES_tradnl" sz="1400" dirty="0">
                <a:cs typeface="Helvetica" panose="020B0604020202020204" pitchFamily="34" charset="0"/>
              </a:rPr>
              <a:t>que se pretende unificar.</a:t>
            </a:r>
            <a:endParaRPr lang="es-MX" sz="1400" dirty="0">
              <a:cs typeface="Helvetica" panose="020B0604020202020204" pitchFamily="34" charset="0"/>
            </a:endParaRPr>
          </a:p>
          <a:p>
            <a:pPr marL="285750" indent="-285750" algn="just">
              <a:buFont typeface="Wingdings" panose="05000000000000000000" pitchFamily="2" charset="2"/>
              <a:buChar char="ü"/>
              <a:defRPr/>
            </a:pPr>
            <a:r>
              <a:rPr lang="es-ES_tradnl" sz="1400" dirty="0" smtClean="0">
                <a:cs typeface="Helvetica" panose="020B0604020202020204" pitchFamily="34" charset="0"/>
              </a:rPr>
              <a:t>Cuando </a:t>
            </a:r>
            <a:r>
              <a:rPr lang="es-ES_tradnl" sz="1400" dirty="0">
                <a:cs typeface="Helvetica" panose="020B0604020202020204" pitchFamily="34" charset="0"/>
              </a:rPr>
              <a:t>se hace referencia a un solo ordenamiento legal o partidista, se emplean expresiones genéricas.</a:t>
            </a:r>
            <a:endParaRPr lang="es-MX" sz="1400" dirty="0">
              <a:cs typeface="Helvetica" panose="020B0604020202020204" pitchFamily="34" charset="0"/>
            </a:endParaRPr>
          </a:p>
          <a:p>
            <a:pPr marL="285750" indent="-285750" algn="just">
              <a:buFont typeface="Wingdings" panose="05000000000000000000" pitchFamily="2" charset="2"/>
              <a:buChar char="ü"/>
              <a:defRPr/>
            </a:pPr>
            <a:r>
              <a:rPr lang="es-ES_tradnl" sz="1400" dirty="0">
                <a:cs typeface="Helvetica" panose="020B0604020202020204" pitchFamily="34" charset="0"/>
              </a:rPr>
              <a:t>No se incluyen palabras o frases cortas que ya sean de conocimiento general de los lectores como lo son: “autoridad responsable”, “actor</a:t>
            </a:r>
            <a:r>
              <a:rPr lang="es-ES_tradnl" sz="1400" dirty="0" smtClean="0">
                <a:cs typeface="Helvetica" panose="020B0604020202020204" pitchFamily="34" charset="0"/>
              </a:rPr>
              <a:t>”.</a:t>
            </a:r>
            <a:endParaRPr lang="es-MX" dirty="0">
              <a:latin typeface="Helvetica" panose="020B0604020202020204" pitchFamily="34" charset="0"/>
              <a:cs typeface="Helvetica" panose="020B0604020202020204" pitchFamily="34" charset="0"/>
            </a:endParaRPr>
          </a:p>
        </p:txBody>
      </p:sp>
      <p:sp>
        <p:nvSpPr>
          <p:cNvPr id="23555" name="Rectángulo 3"/>
          <p:cNvSpPr>
            <a:spLocks noChangeArrowheads="1"/>
          </p:cNvSpPr>
          <p:nvPr/>
        </p:nvSpPr>
        <p:spPr bwMode="auto">
          <a:xfrm>
            <a:off x="3779838" y="620713"/>
            <a:ext cx="1516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s-MX" altLang="es-MX" sz="2400" b="1"/>
              <a:t>Glosario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es-MX"/>
          </a:p>
        </p:txBody>
      </p:sp>
      <p:sp>
        <p:nvSpPr>
          <p:cNvPr id="24579" name="Marcador de texto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endParaRPr lang="es-MX" altLang="es-MX" smtClean="0"/>
          </a:p>
        </p:txBody>
      </p:sp>
      <p:graphicFrame>
        <p:nvGraphicFramePr>
          <p:cNvPr id="4" name="Tabla 3"/>
          <p:cNvGraphicFramePr>
            <a:graphicFrameLocks noGrp="1"/>
          </p:cNvGraphicFramePr>
          <p:nvPr/>
        </p:nvGraphicFramePr>
        <p:xfrm>
          <a:off x="603250" y="836613"/>
          <a:ext cx="8010525" cy="5553075"/>
        </p:xfrm>
        <a:graphic>
          <a:graphicData uri="http://schemas.openxmlformats.org/drawingml/2006/table">
            <a:tbl>
              <a:tblPr firstRow="1" firstCol="1" bandRow="1">
                <a:tableStyleId>{5C22544A-7EE6-4342-B048-85BDC9FD1C3A}</a:tableStyleId>
              </a:tblPr>
              <a:tblGrid>
                <a:gridCol w="3228241">
                  <a:extLst>
                    <a:ext uri="{9D8B030D-6E8A-4147-A177-3AD203B41FA5}">
                      <a16:colId xmlns:a16="http://schemas.microsoft.com/office/drawing/2014/main" xmlns="" val="3113973026"/>
                    </a:ext>
                  </a:extLst>
                </a:gridCol>
                <a:gridCol w="4782284">
                  <a:extLst>
                    <a:ext uri="{9D8B030D-6E8A-4147-A177-3AD203B41FA5}">
                      <a16:colId xmlns:a16="http://schemas.microsoft.com/office/drawing/2014/main" xmlns="" val="1942681573"/>
                    </a:ext>
                  </a:extLst>
                </a:gridCol>
              </a:tblGrid>
              <a:tr h="1225841">
                <a:tc>
                  <a:txBody>
                    <a:bodyPr/>
                    <a:lstStyle/>
                    <a:p>
                      <a:pPr algn="just">
                        <a:lnSpc>
                          <a:spcPct val="150000"/>
                        </a:lnSpc>
                      </a:pPr>
                      <a:r>
                        <a:rPr lang="es-ES" sz="1400" dirty="0">
                          <a:solidFill>
                            <a:schemeClr val="tx1"/>
                          </a:solidFill>
                          <a:effectLst/>
                        </a:rPr>
                        <a:t>Consejo Distrital:</a:t>
                      </a:r>
                      <a:endParaRPr lang="es-MX" sz="1400" dirty="0">
                        <a:solidFill>
                          <a:schemeClr val="tx1"/>
                        </a:solidFill>
                        <a:effectLst/>
                        <a:latin typeface="Arial" panose="020B0604020202020204" pitchFamily="34" charset="0"/>
                        <a:ea typeface="Calibri" panose="020F0502020204030204" pitchFamily="34" charset="0"/>
                      </a:endParaRPr>
                    </a:p>
                  </a:txBody>
                  <a:tcPr marL="66669" marR="66669" marT="66680" marB="66680"/>
                </a:tc>
                <a:tc>
                  <a:txBody>
                    <a:bodyPr/>
                    <a:lstStyle/>
                    <a:p>
                      <a:pPr algn="just">
                        <a:lnSpc>
                          <a:spcPct val="150000"/>
                        </a:lnSpc>
                      </a:pPr>
                      <a:r>
                        <a:rPr lang="es-ES" sz="1200" dirty="0">
                          <a:solidFill>
                            <a:schemeClr val="tx1"/>
                          </a:solidFill>
                          <a:effectLst/>
                        </a:rPr>
                        <a:t>11 Consejo Distrital del Instituto Nacional Electoral en Pénjamo, Guanajuato</a:t>
                      </a:r>
                      <a:endParaRPr lang="es-MX" sz="1200" dirty="0">
                        <a:solidFill>
                          <a:schemeClr val="tx1"/>
                        </a:solidFill>
                        <a:effectLst/>
                        <a:latin typeface="Arial" panose="020B0604020202020204" pitchFamily="34" charset="0"/>
                        <a:ea typeface="Calibri" panose="020F0502020204030204" pitchFamily="34" charset="0"/>
                      </a:endParaRPr>
                    </a:p>
                  </a:txBody>
                  <a:tcPr marL="66669" marR="66669" marT="66680" marB="66680">
                    <a:solidFill>
                      <a:schemeClr val="accent3">
                        <a:lumMod val="95000"/>
                      </a:schemeClr>
                    </a:solidFill>
                  </a:tcPr>
                </a:tc>
                <a:extLst>
                  <a:ext uri="{0D108BD9-81ED-4DB2-BD59-A6C34878D82A}">
                    <a16:rowId xmlns:a16="http://schemas.microsoft.com/office/drawing/2014/main" xmlns="" val="40892456"/>
                  </a:ext>
                </a:extLst>
              </a:tr>
              <a:tr h="1026744">
                <a:tc>
                  <a:txBody>
                    <a:bodyPr/>
                    <a:lstStyle/>
                    <a:p>
                      <a:pPr algn="just">
                        <a:lnSpc>
                          <a:spcPct val="150000"/>
                        </a:lnSpc>
                      </a:pPr>
                      <a:r>
                        <a:rPr lang="es-ES" sz="1400" dirty="0">
                          <a:solidFill>
                            <a:schemeClr val="tx1"/>
                          </a:solidFill>
                          <a:effectLst/>
                        </a:rPr>
                        <a:t>Cómputo Distrital:                       </a:t>
                      </a:r>
                      <a:endParaRPr lang="es-MX" sz="1400" dirty="0">
                        <a:solidFill>
                          <a:schemeClr val="tx1"/>
                        </a:solidFill>
                        <a:effectLst/>
                      </a:endParaRPr>
                    </a:p>
                    <a:p>
                      <a:pPr algn="just">
                        <a:lnSpc>
                          <a:spcPct val="150000"/>
                        </a:lnSpc>
                      </a:pPr>
                      <a:r>
                        <a:rPr lang="es-ES" sz="1400" dirty="0">
                          <a:solidFill>
                            <a:schemeClr val="tx1"/>
                          </a:solidFill>
                          <a:effectLst/>
                        </a:rPr>
                        <a:t> </a:t>
                      </a:r>
                      <a:endParaRPr lang="es-MX" sz="1400" dirty="0">
                        <a:solidFill>
                          <a:schemeClr val="tx1"/>
                        </a:solidFill>
                        <a:effectLst/>
                        <a:latin typeface="Arial" panose="020B0604020202020204" pitchFamily="34" charset="0"/>
                        <a:ea typeface="Calibri" panose="020F0502020204030204" pitchFamily="34" charset="0"/>
                      </a:endParaRPr>
                    </a:p>
                  </a:txBody>
                  <a:tcPr marL="66669" marR="66669" marT="66680" marB="66680"/>
                </a:tc>
                <a:tc>
                  <a:txBody>
                    <a:bodyPr/>
                    <a:lstStyle/>
                    <a:p>
                      <a:pPr algn="just">
                        <a:lnSpc>
                          <a:spcPct val="150000"/>
                        </a:lnSpc>
                      </a:pPr>
                      <a:r>
                        <a:rPr lang="es-MX" sz="1200" dirty="0">
                          <a:effectLst/>
                        </a:rPr>
                        <a:t>Cómputo de la elección de diputados federales por el principio de mayoría relativa, realizado por el 11 Consejo Distrital Electoral del Instituto Nacional Electoral en Pénjamo, Guanajuato</a:t>
                      </a:r>
                      <a:endParaRPr lang="es-MX" sz="1200" dirty="0">
                        <a:effectLst/>
                        <a:latin typeface="Arial" panose="020B0604020202020204" pitchFamily="34" charset="0"/>
                        <a:ea typeface="Calibri" panose="020F0502020204030204" pitchFamily="34" charset="0"/>
                      </a:endParaRPr>
                    </a:p>
                  </a:txBody>
                  <a:tcPr marL="66669" marR="66669" marT="66680" marB="66680">
                    <a:solidFill>
                      <a:schemeClr val="accent3">
                        <a:lumMod val="95000"/>
                      </a:schemeClr>
                    </a:solidFill>
                  </a:tcPr>
                </a:tc>
                <a:extLst>
                  <a:ext uri="{0D108BD9-81ED-4DB2-BD59-A6C34878D82A}">
                    <a16:rowId xmlns:a16="http://schemas.microsoft.com/office/drawing/2014/main" xmlns="" val="2910094696"/>
                  </a:ext>
                </a:extLst>
              </a:tr>
              <a:tr h="515427">
                <a:tc>
                  <a:txBody>
                    <a:bodyPr/>
                    <a:lstStyle/>
                    <a:p>
                      <a:pPr algn="just">
                        <a:lnSpc>
                          <a:spcPct val="150000"/>
                        </a:lnSpc>
                      </a:pPr>
                      <a:r>
                        <a:rPr lang="es-ES" sz="1400" dirty="0">
                          <a:solidFill>
                            <a:schemeClr val="tx1"/>
                          </a:solidFill>
                          <a:effectLst/>
                        </a:rPr>
                        <a:t>Consejo General:</a:t>
                      </a:r>
                      <a:endParaRPr lang="es-MX" sz="1400" dirty="0">
                        <a:solidFill>
                          <a:schemeClr val="tx1"/>
                        </a:solidFill>
                        <a:effectLst/>
                        <a:latin typeface="Arial" panose="020B0604020202020204" pitchFamily="34" charset="0"/>
                        <a:ea typeface="Calibri" panose="020F0502020204030204" pitchFamily="34" charset="0"/>
                      </a:endParaRPr>
                    </a:p>
                  </a:txBody>
                  <a:tcPr marL="66669" marR="66669" marT="66680" marB="66680"/>
                </a:tc>
                <a:tc>
                  <a:txBody>
                    <a:bodyPr/>
                    <a:lstStyle/>
                    <a:p>
                      <a:pPr algn="just">
                        <a:lnSpc>
                          <a:spcPct val="150000"/>
                        </a:lnSpc>
                      </a:pPr>
                      <a:r>
                        <a:rPr lang="es-MX" sz="1200" dirty="0">
                          <a:effectLst/>
                        </a:rPr>
                        <a:t>Consejo General del Instituto Nacional Electoral</a:t>
                      </a:r>
                      <a:endParaRPr lang="es-MX" sz="1200" dirty="0">
                        <a:effectLst/>
                        <a:latin typeface="Arial" panose="020B0604020202020204" pitchFamily="34" charset="0"/>
                        <a:ea typeface="Calibri" panose="020F0502020204030204" pitchFamily="34" charset="0"/>
                      </a:endParaRPr>
                    </a:p>
                  </a:txBody>
                  <a:tcPr marL="66669" marR="66669" marT="66680" marB="66680">
                    <a:solidFill>
                      <a:schemeClr val="accent3">
                        <a:lumMod val="95000"/>
                      </a:schemeClr>
                    </a:solidFill>
                  </a:tcPr>
                </a:tc>
                <a:extLst>
                  <a:ext uri="{0D108BD9-81ED-4DB2-BD59-A6C34878D82A}">
                    <a16:rowId xmlns:a16="http://schemas.microsoft.com/office/drawing/2014/main" xmlns="" val="3019791301"/>
                  </a:ext>
                </a:extLst>
              </a:tr>
              <a:tr h="453406">
                <a:tc>
                  <a:txBody>
                    <a:bodyPr/>
                    <a:lstStyle/>
                    <a:p>
                      <a:pPr algn="just">
                        <a:lnSpc>
                          <a:spcPct val="150000"/>
                        </a:lnSpc>
                      </a:pPr>
                      <a:r>
                        <a:rPr lang="es-ES" sz="1400" dirty="0">
                          <a:solidFill>
                            <a:schemeClr val="tx1"/>
                          </a:solidFill>
                          <a:effectLst/>
                        </a:rPr>
                        <a:t>LEGIPE:</a:t>
                      </a:r>
                      <a:endParaRPr lang="es-MX" sz="1400" dirty="0">
                        <a:solidFill>
                          <a:schemeClr val="tx1"/>
                        </a:solidFill>
                        <a:effectLst/>
                        <a:latin typeface="Arial" panose="020B0604020202020204" pitchFamily="34" charset="0"/>
                        <a:ea typeface="Calibri" panose="020F0502020204030204" pitchFamily="34" charset="0"/>
                      </a:endParaRPr>
                    </a:p>
                  </a:txBody>
                  <a:tcPr marL="66669" marR="66669" marT="66680" marB="66680"/>
                </a:tc>
                <a:tc>
                  <a:txBody>
                    <a:bodyPr/>
                    <a:lstStyle/>
                    <a:p>
                      <a:pPr algn="just">
                        <a:lnSpc>
                          <a:spcPct val="150000"/>
                        </a:lnSpc>
                      </a:pPr>
                      <a:r>
                        <a:rPr lang="es-ES" sz="1200">
                          <a:effectLst/>
                        </a:rPr>
                        <a:t>Ley General de Instituciones y Procedimientos Electorales</a:t>
                      </a:r>
                      <a:endParaRPr lang="es-MX" sz="1200">
                        <a:effectLst/>
                        <a:latin typeface="Arial" panose="020B0604020202020204" pitchFamily="34" charset="0"/>
                        <a:ea typeface="Calibri" panose="020F0502020204030204" pitchFamily="34" charset="0"/>
                      </a:endParaRPr>
                    </a:p>
                  </a:txBody>
                  <a:tcPr marL="66669" marR="66669" marT="66680" marB="66680">
                    <a:solidFill>
                      <a:schemeClr val="accent3">
                        <a:lumMod val="95000"/>
                      </a:schemeClr>
                    </a:solidFill>
                  </a:tcPr>
                </a:tc>
                <a:extLst>
                  <a:ext uri="{0D108BD9-81ED-4DB2-BD59-A6C34878D82A}">
                    <a16:rowId xmlns:a16="http://schemas.microsoft.com/office/drawing/2014/main" xmlns="" val="3383376805"/>
                  </a:ext>
                </a:extLst>
              </a:tr>
              <a:tr h="1026744">
                <a:tc>
                  <a:txBody>
                    <a:bodyPr/>
                    <a:lstStyle/>
                    <a:p>
                      <a:pPr marL="449580" indent="-449580" algn="just">
                        <a:lnSpc>
                          <a:spcPct val="150000"/>
                        </a:lnSpc>
                      </a:pPr>
                      <a:r>
                        <a:rPr lang="es-ES" sz="1400" dirty="0">
                          <a:solidFill>
                            <a:schemeClr val="tx1"/>
                          </a:solidFill>
                          <a:effectLst/>
                        </a:rPr>
                        <a:t>Ley de Medios:</a:t>
                      </a:r>
                      <a:endParaRPr lang="es-MX" sz="1400" dirty="0">
                        <a:solidFill>
                          <a:schemeClr val="tx1"/>
                        </a:solidFill>
                        <a:effectLst/>
                        <a:latin typeface="Arial" panose="020B0604020202020204" pitchFamily="34" charset="0"/>
                        <a:ea typeface="Calibri" panose="020F0502020204030204" pitchFamily="34" charset="0"/>
                      </a:endParaRPr>
                    </a:p>
                  </a:txBody>
                  <a:tcPr marL="66669" marR="66669" marT="66680" marB="66680"/>
                </a:tc>
                <a:tc>
                  <a:txBody>
                    <a:bodyPr/>
                    <a:lstStyle/>
                    <a:p>
                      <a:pPr algn="just">
                        <a:lnSpc>
                          <a:spcPct val="150000"/>
                        </a:lnSpc>
                      </a:pPr>
                      <a:r>
                        <a:rPr lang="es-ES" sz="1200">
                          <a:effectLst/>
                        </a:rPr>
                        <a:t>Ley General del Sistema de Medios de Impugnación en Materia Electoral</a:t>
                      </a:r>
                      <a:endParaRPr lang="es-MX" sz="1200">
                        <a:effectLst/>
                      </a:endParaRPr>
                    </a:p>
                    <a:p>
                      <a:pPr algn="just">
                        <a:lnSpc>
                          <a:spcPct val="150000"/>
                        </a:lnSpc>
                      </a:pPr>
                      <a:r>
                        <a:rPr lang="es-ES" sz="1200">
                          <a:effectLst/>
                        </a:rPr>
                        <a:t> </a:t>
                      </a:r>
                      <a:endParaRPr lang="es-MX" sz="1200">
                        <a:effectLst/>
                        <a:latin typeface="Arial" panose="020B0604020202020204" pitchFamily="34" charset="0"/>
                        <a:ea typeface="Calibri" panose="020F0502020204030204" pitchFamily="34" charset="0"/>
                      </a:endParaRPr>
                    </a:p>
                  </a:txBody>
                  <a:tcPr marL="66669" marR="66669" marT="66680" marB="66680">
                    <a:solidFill>
                      <a:schemeClr val="accent3">
                        <a:lumMod val="95000"/>
                      </a:schemeClr>
                    </a:solidFill>
                  </a:tcPr>
                </a:tc>
                <a:extLst>
                  <a:ext uri="{0D108BD9-81ED-4DB2-BD59-A6C34878D82A}">
                    <a16:rowId xmlns:a16="http://schemas.microsoft.com/office/drawing/2014/main" xmlns="" val="4100673400"/>
                  </a:ext>
                </a:extLst>
              </a:tr>
              <a:tr h="572695">
                <a:tc>
                  <a:txBody>
                    <a:bodyPr/>
                    <a:lstStyle/>
                    <a:p>
                      <a:pPr marL="449580" indent="-449580" algn="just">
                        <a:lnSpc>
                          <a:spcPct val="150000"/>
                        </a:lnSpc>
                      </a:pPr>
                      <a:r>
                        <a:rPr lang="es-ES" sz="1400" dirty="0">
                          <a:solidFill>
                            <a:schemeClr val="tx1"/>
                          </a:solidFill>
                          <a:effectLst/>
                        </a:rPr>
                        <a:t>PAN:</a:t>
                      </a:r>
                      <a:endParaRPr lang="es-MX" sz="1400" dirty="0">
                        <a:solidFill>
                          <a:schemeClr val="tx1"/>
                        </a:solidFill>
                        <a:effectLst/>
                        <a:latin typeface="Arial" panose="020B0604020202020204" pitchFamily="34" charset="0"/>
                        <a:ea typeface="Calibri" panose="020F0502020204030204" pitchFamily="34" charset="0"/>
                      </a:endParaRPr>
                    </a:p>
                  </a:txBody>
                  <a:tcPr marL="66669" marR="66669" marT="66680" marB="66680"/>
                </a:tc>
                <a:tc>
                  <a:txBody>
                    <a:bodyPr/>
                    <a:lstStyle/>
                    <a:p>
                      <a:pPr algn="just">
                        <a:lnSpc>
                          <a:spcPct val="150000"/>
                        </a:lnSpc>
                      </a:pPr>
                      <a:r>
                        <a:rPr lang="es-ES" sz="1200" dirty="0">
                          <a:effectLst/>
                        </a:rPr>
                        <a:t>Partido Acción Nacional</a:t>
                      </a:r>
                      <a:endParaRPr lang="es-MX" sz="1200" dirty="0">
                        <a:effectLst/>
                        <a:latin typeface="Arial" panose="020B0604020202020204" pitchFamily="34" charset="0"/>
                        <a:ea typeface="Calibri" panose="020F0502020204030204" pitchFamily="34" charset="0"/>
                      </a:endParaRPr>
                    </a:p>
                  </a:txBody>
                  <a:tcPr marL="66669" marR="66669" marT="66680" marB="66680">
                    <a:solidFill>
                      <a:schemeClr val="accent3">
                        <a:lumMod val="95000"/>
                      </a:schemeClr>
                    </a:solidFill>
                  </a:tcPr>
                </a:tc>
                <a:extLst>
                  <a:ext uri="{0D108BD9-81ED-4DB2-BD59-A6C34878D82A}">
                    <a16:rowId xmlns:a16="http://schemas.microsoft.com/office/drawing/2014/main" xmlns="" val="211268665"/>
                  </a:ext>
                </a:extLst>
              </a:tr>
              <a:tr h="732220">
                <a:tc>
                  <a:txBody>
                    <a:bodyPr/>
                    <a:lstStyle/>
                    <a:p>
                      <a:pPr marL="449580" indent="-449580" algn="just">
                        <a:lnSpc>
                          <a:spcPct val="150000"/>
                        </a:lnSpc>
                      </a:pPr>
                      <a:r>
                        <a:rPr lang="es-ES" sz="1400" dirty="0">
                          <a:solidFill>
                            <a:schemeClr val="tx1"/>
                          </a:solidFill>
                          <a:effectLst/>
                        </a:rPr>
                        <a:t>PT:                                              </a:t>
                      </a:r>
                      <a:endParaRPr lang="es-MX" sz="1400" dirty="0">
                        <a:solidFill>
                          <a:schemeClr val="tx1"/>
                        </a:solidFill>
                        <a:effectLst/>
                        <a:latin typeface="Arial" panose="020B0604020202020204" pitchFamily="34" charset="0"/>
                        <a:ea typeface="Calibri" panose="020F0502020204030204" pitchFamily="34" charset="0"/>
                      </a:endParaRPr>
                    </a:p>
                  </a:txBody>
                  <a:tcPr marL="66669" marR="66669" marT="66680" marB="66680"/>
                </a:tc>
                <a:tc>
                  <a:txBody>
                    <a:bodyPr/>
                    <a:lstStyle/>
                    <a:p>
                      <a:pPr algn="just">
                        <a:lnSpc>
                          <a:spcPct val="150000"/>
                        </a:lnSpc>
                      </a:pPr>
                      <a:r>
                        <a:rPr lang="es-ES" sz="1200" dirty="0">
                          <a:effectLst/>
                        </a:rPr>
                        <a:t>Partido del Trabajo</a:t>
                      </a:r>
                      <a:endParaRPr lang="es-MX" sz="1200" dirty="0">
                        <a:effectLst/>
                      </a:endParaRPr>
                    </a:p>
                    <a:p>
                      <a:pPr algn="just">
                        <a:lnSpc>
                          <a:spcPct val="150000"/>
                        </a:lnSpc>
                      </a:pPr>
                      <a:r>
                        <a:rPr lang="es-ES" sz="1200" dirty="0">
                          <a:effectLst/>
                        </a:rPr>
                        <a:t> </a:t>
                      </a:r>
                      <a:endParaRPr lang="es-MX" sz="1200" dirty="0">
                        <a:effectLst/>
                        <a:latin typeface="Arial" panose="020B0604020202020204" pitchFamily="34" charset="0"/>
                        <a:ea typeface="Calibri" panose="020F0502020204030204" pitchFamily="34" charset="0"/>
                      </a:endParaRPr>
                    </a:p>
                  </a:txBody>
                  <a:tcPr marL="66669" marR="66669" marT="66680" marB="66680">
                    <a:solidFill>
                      <a:schemeClr val="accent3">
                        <a:lumMod val="95000"/>
                      </a:schemeClr>
                    </a:solidFill>
                  </a:tcPr>
                </a:tc>
                <a:extLst>
                  <a:ext uri="{0D108BD9-81ED-4DB2-BD59-A6C34878D82A}">
                    <a16:rowId xmlns:a16="http://schemas.microsoft.com/office/drawing/2014/main" xmlns="" val="1753089035"/>
                  </a:ext>
                </a:extLst>
              </a:tr>
            </a:tbl>
          </a:graphicData>
        </a:graphic>
      </p:graphicFrame>
      <p:sp>
        <p:nvSpPr>
          <p:cNvPr id="24606" name="Rectangle 1"/>
          <p:cNvSpPr>
            <a:spLocks noChangeArrowheads="1"/>
          </p:cNvSpPr>
          <p:nvPr/>
        </p:nvSpPr>
        <p:spPr bwMode="auto">
          <a:xfrm>
            <a:off x="7781925" y="19050"/>
            <a:ext cx="1120775" cy="3683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ES" altLang="es-MX" b="1"/>
              <a:t>Glosario</a:t>
            </a:r>
            <a:endParaRPr lang="es-MX" altLang="es-MX"/>
          </a:p>
        </p:txBody>
      </p:sp>
      <p:graphicFrame>
        <p:nvGraphicFramePr>
          <p:cNvPr id="6" name="Tabla 5"/>
          <p:cNvGraphicFramePr>
            <a:graphicFrameLocks noGrp="1"/>
          </p:cNvGraphicFramePr>
          <p:nvPr/>
        </p:nvGraphicFramePr>
        <p:xfrm>
          <a:off x="7548563" y="560388"/>
          <a:ext cx="1603375" cy="274637"/>
        </p:xfrm>
        <a:graphic>
          <a:graphicData uri="http://schemas.openxmlformats.org/drawingml/2006/table">
            <a:tbl>
              <a:tblPr>
                <a:tableStyleId>{5C22544A-7EE6-4342-B048-85BDC9FD1C3A}</a:tableStyleId>
              </a:tblPr>
              <a:tblGrid>
                <a:gridCol w="1603375">
                  <a:extLst>
                    <a:ext uri="{9D8B030D-6E8A-4147-A177-3AD203B41FA5}">
                      <a16:colId xmlns:a16="http://schemas.microsoft.com/office/drawing/2014/main" xmlns="" val="1349978042"/>
                    </a:ext>
                  </a:extLst>
                </a:gridCol>
              </a:tblGrid>
              <a:tr h="274637">
                <a:tc>
                  <a:txBody>
                    <a:bodyPr/>
                    <a:lstStyle/>
                    <a:p>
                      <a:pPr algn="just">
                        <a:lnSpc>
                          <a:spcPct val="150000"/>
                        </a:lnSpc>
                      </a:pPr>
                      <a:r>
                        <a:rPr lang="es-MX" sz="1200" b="1" dirty="0">
                          <a:effectLst/>
                        </a:rPr>
                        <a:t>SM-JIN-09/2015</a:t>
                      </a:r>
                      <a:endParaRPr lang="es-MX" sz="1200" b="1" dirty="0">
                        <a:effectLst/>
                        <a:latin typeface="Arial" panose="020B0604020202020204" pitchFamily="34" charset="0"/>
                        <a:ea typeface="Calibri" panose="020F0502020204030204" pitchFamily="34" charset="0"/>
                      </a:endParaRPr>
                    </a:p>
                  </a:txBody>
                  <a:tcPr marL="89556" marR="89556" marT="0" marB="0"/>
                </a:tc>
                <a:extLst>
                  <a:ext uri="{0D108BD9-81ED-4DB2-BD59-A6C34878D82A}">
                    <a16:rowId xmlns:a16="http://schemas.microsoft.com/office/drawing/2014/main" xmlns="" val="321950872"/>
                  </a:ext>
                </a:extLst>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4425" y="2276475"/>
            <a:ext cx="6913563" cy="2952750"/>
          </a:xfrm>
          <a:prstGeom prst="roundRect">
            <a:avLst/>
          </a:prstGeom>
          <a:solidFill>
            <a:schemeClr val="bg1">
              <a:lumMod val="65000"/>
            </a:schemeClr>
          </a:solidFill>
        </p:spPr>
        <p:txBody>
          <a:bodyPr/>
          <a:lstStyle/>
          <a:p>
            <a:pPr marL="228600" indent="-228600">
              <a:lnSpc>
                <a:spcPct val="150000"/>
              </a:lnSpc>
              <a:defRPr/>
            </a:pPr>
            <a:r>
              <a:rPr lang="es-ES" sz="2000" b="0" kern="1200" cap="none" dirty="0" smtClean="0">
                <a:solidFill>
                  <a:srgbClr val="000000"/>
                </a:solidFill>
                <a:ea typeface="Times New Roman" panose="02020603050405020304" pitchFamily="18" charset="0"/>
                <a:cs typeface="+mn-cs"/>
              </a:rPr>
              <a:t>   </a:t>
            </a:r>
            <a:r>
              <a:rPr lang="es-ES" sz="2000" kern="1200" cap="none" dirty="0" smtClean="0">
                <a:solidFill>
                  <a:srgbClr val="000000"/>
                </a:solidFill>
                <a:ea typeface="Times New Roman" panose="02020603050405020304" pitchFamily="18" charset="0"/>
                <a:cs typeface="+mn-cs"/>
              </a:rPr>
              <a:t>I. </a:t>
            </a:r>
            <a:r>
              <a:rPr lang="es-ES" sz="2000" b="0" kern="1200" cap="none" dirty="0" smtClean="0">
                <a:solidFill>
                  <a:srgbClr val="000000"/>
                </a:solidFill>
                <a:ea typeface="Times New Roman" panose="02020603050405020304" pitchFamily="18" charset="0"/>
                <a:cs typeface="+mn-cs"/>
              </a:rPr>
              <a:t>ANTECEDENTES </a:t>
            </a:r>
            <a:r>
              <a:rPr lang="es-ES" sz="2000" b="0" kern="1200" cap="none" dirty="0">
                <a:solidFill>
                  <a:srgbClr val="000000"/>
                </a:solidFill>
                <a:ea typeface="Times New Roman" panose="02020603050405020304" pitchFamily="18" charset="0"/>
                <a:cs typeface="+mn-cs"/>
              </a:rPr>
              <a:t>DEL </a:t>
            </a:r>
            <a:r>
              <a:rPr lang="es-ES" sz="2000" b="0" kern="1200" cap="none" dirty="0" smtClean="0">
                <a:solidFill>
                  <a:srgbClr val="000000"/>
                </a:solidFill>
                <a:ea typeface="Times New Roman" panose="02020603050405020304" pitchFamily="18" charset="0"/>
                <a:cs typeface="+mn-cs"/>
              </a:rPr>
              <a:t>CASO;</a:t>
            </a:r>
            <a:br>
              <a:rPr lang="es-ES" sz="2000" b="0" kern="1200" cap="none" dirty="0" smtClean="0">
                <a:solidFill>
                  <a:srgbClr val="000000"/>
                </a:solidFill>
                <a:ea typeface="Times New Roman" panose="02020603050405020304" pitchFamily="18" charset="0"/>
                <a:cs typeface="+mn-cs"/>
              </a:rPr>
            </a:br>
            <a:r>
              <a:rPr lang="es-ES" sz="2000" kern="1200" cap="none" dirty="0" smtClean="0">
                <a:solidFill>
                  <a:srgbClr val="000000"/>
                </a:solidFill>
                <a:ea typeface="Times New Roman" panose="02020603050405020304" pitchFamily="18" charset="0"/>
                <a:cs typeface="+mn-cs"/>
              </a:rPr>
              <a:t>II.</a:t>
            </a:r>
            <a:r>
              <a:rPr lang="es-ES" sz="2000" b="0" kern="1200" cap="none" dirty="0" smtClean="0">
                <a:solidFill>
                  <a:srgbClr val="000000"/>
                </a:solidFill>
                <a:ea typeface="Times New Roman" panose="02020603050405020304" pitchFamily="18" charset="0"/>
                <a:cs typeface="+mn-cs"/>
              </a:rPr>
              <a:t> JURISDICCIÓN Y COMPETENCIA;</a:t>
            </a:r>
            <a:br>
              <a:rPr lang="es-ES" sz="2000" b="0" kern="1200" cap="none" dirty="0" smtClean="0">
                <a:solidFill>
                  <a:srgbClr val="000000"/>
                </a:solidFill>
                <a:ea typeface="Times New Roman" panose="02020603050405020304" pitchFamily="18" charset="0"/>
                <a:cs typeface="+mn-cs"/>
              </a:rPr>
            </a:br>
            <a:r>
              <a:rPr lang="es-ES" sz="2000" kern="1200" cap="none" dirty="0" smtClean="0">
                <a:solidFill>
                  <a:srgbClr val="000000"/>
                </a:solidFill>
                <a:ea typeface="Times New Roman" panose="02020603050405020304" pitchFamily="18" charset="0"/>
                <a:cs typeface="+mn-cs"/>
              </a:rPr>
              <a:t>III.</a:t>
            </a:r>
            <a:r>
              <a:rPr lang="es-ES" sz="2000" b="0" kern="1200" cap="none" dirty="0" smtClean="0">
                <a:solidFill>
                  <a:srgbClr val="000000"/>
                </a:solidFill>
                <a:ea typeface="Times New Roman" panose="02020603050405020304" pitchFamily="18" charset="0"/>
                <a:cs typeface="+mn-cs"/>
              </a:rPr>
              <a:t> PROCEDENCIA; </a:t>
            </a:r>
            <a:br>
              <a:rPr lang="es-ES" sz="2000" b="0" kern="1200" cap="none" dirty="0" smtClean="0">
                <a:solidFill>
                  <a:srgbClr val="000000"/>
                </a:solidFill>
                <a:ea typeface="Times New Roman" panose="02020603050405020304" pitchFamily="18" charset="0"/>
                <a:cs typeface="+mn-cs"/>
              </a:rPr>
            </a:br>
            <a:r>
              <a:rPr lang="es-ES" sz="2000" kern="1200" cap="none" dirty="0" smtClean="0">
                <a:solidFill>
                  <a:srgbClr val="000000"/>
                </a:solidFill>
                <a:ea typeface="Times New Roman" panose="02020603050405020304" pitchFamily="18" charset="0"/>
                <a:cs typeface="+mn-cs"/>
              </a:rPr>
              <a:t>IV.</a:t>
            </a:r>
            <a:r>
              <a:rPr lang="es-ES" sz="2000" b="0" kern="1200" cap="none" dirty="0" smtClean="0">
                <a:solidFill>
                  <a:srgbClr val="000000"/>
                </a:solidFill>
                <a:ea typeface="Times New Roman" panose="02020603050405020304" pitchFamily="18" charset="0"/>
                <a:cs typeface="+mn-cs"/>
              </a:rPr>
              <a:t> ESTUDIO DEL FONDO; </a:t>
            </a:r>
            <a:br>
              <a:rPr lang="es-ES" sz="2000" b="0" kern="1200" cap="none" dirty="0" smtClean="0">
                <a:solidFill>
                  <a:srgbClr val="000000"/>
                </a:solidFill>
                <a:ea typeface="Times New Roman" panose="02020603050405020304" pitchFamily="18" charset="0"/>
                <a:cs typeface="+mn-cs"/>
              </a:rPr>
            </a:br>
            <a:r>
              <a:rPr lang="es-ES" sz="2000" kern="1200" cap="none" dirty="0" smtClean="0">
                <a:solidFill>
                  <a:srgbClr val="000000"/>
                </a:solidFill>
                <a:ea typeface="Times New Roman" panose="02020603050405020304" pitchFamily="18" charset="0"/>
                <a:cs typeface="+mn-cs"/>
              </a:rPr>
              <a:t>V.</a:t>
            </a:r>
            <a:r>
              <a:rPr lang="es-ES" sz="2000" b="0" kern="1200" cap="none" dirty="0" smtClean="0">
                <a:solidFill>
                  <a:srgbClr val="000000"/>
                </a:solidFill>
                <a:ea typeface="Times New Roman" panose="02020603050405020304" pitchFamily="18" charset="0"/>
                <a:cs typeface="+mn-cs"/>
              </a:rPr>
              <a:t> PUNTOS RESOLUTIVOS.</a:t>
            </a:r>
            <a:r>
              <a:rPr lang="es-ES" sz="2000" b="0" kern="1200" cap="none" dirty="0">
                <a:solidFill>
                  <a:srgbClr val="000000"/>
                </a:solidFill>
                <a:ea typeface="Times New Roman" panose="02020603050405020304" pitchFamily="18" charset="0"/>
                <a:cs typeface="+mn-cs"/>
              </a:rPr>
              <a:t/>
            </a:r>
            <a:br>
              <a:rPr lang="es-ES" sz="2000" b="0" kern="1200" cap="none" dirty="0">
                <a:solidFill>
                  <a:srgbClr val="000000"/>
                </a:solidFill>
                <a:ea typeface="Times New Roman" panose="02020603050405020304" pitchFamily="18" charset="0"/>
                <a:cs typeface="+mn-cs"/>
              </a:rPr>
            </a:br>
            <a:endParaRPr lang="es-MX" sz="2000" b="0" dirty="0"/>
          </a:p>
        </p:txBody>
      </p:sp>
      <p:sp>
        <p:nvSpPr>
          <p:cNvPr id="25603" name="Marcador de texto 2"/>
          <p:cNvSpPr>
            <a:spLocks noGrp="1"/>
          </p:cNvSpPr>
          <p:nvPr>
            <p:ph type="body" idx="1"/>
          </p:nvPr>
        </p:nvSpPr>
        <p:spPr bwMode="auto">
          <a:xfrm>
            <a:off x="1573213" y="0"/>
            <a:ext cx="6454775" cy="1500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s-MX" altLang="es-MX" sz="2400" b="1" smtClean="0">
                <a:solidFill>
                  <a:srgbClr val="FF0000"/>
                </a:solidFill>
              </a:rPr>
              <a:t>Puntos que debe contener la sentencia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
          <p:cNvSpPr>
            <a:spLocks noGrp="1" noChangeArrowheads="1"/>
          </p:cNvSpPr>
          <p:nvPr>
            <p:ph type="body" idx="1"/>
          </p:nvPr>
        </p:nvSpPr>
        <p:spPr bwMode="auto">
          <a:xfrm>
            <a:off x="2051050" y="2565400"/>
            <a:ext cx="5037138" cy="1490663"/>
          </a:xfrm>
          <a:prstGeom prst="roundRect">
            <a:avLst/>
          </a:prstGeom>
          <a:solidFill>
            <a:schemeClr val="accent3">
              <a:lumMod val="65000"/>
            </a:schemeClr>
          </a:solidFill>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endParaRPr lang="es-ES_tradnl" altLang="es-MX" sz="2400" b="1" dirty="0" smtClean="0">
              <a:latin typeface="Helvetica" panose="020B0604020202020204" pitchFamily="34" charset="0"/>
              <a:cs typeface="Helvetica" panose="020B0604020202020204" pitchFamily="34" charset="0"/>
            </a:endParaRPr>
          </a:p>
          <a:p>
            <a:pPr marL="514350" indent="-514350" algn="ctr">
              <a:buFontTx/>
              <a:buAutoNum type="romanUcPeriod"/>
              <a:defRPr/>
            </a:pPr>
            <a:r>
              <a:rPr lang="es-ES_tradnl" altLang="es-MX" sz="2400" b="1" dirty="0" smtClean="0">
                <a:latin typeface="Helvetica" panose="020B0604020202020204" pitchFamily="34" charset="0"/>
                <a:cs typeface="Helvetica" panose="020B0604020202020204" pitchFamily="34" charset="0"/>
              </a:rPr>
              <a:t>ANTECEDENTES </a:t>
            </a:r>
            <a:r>
              <a:rPr lang="es-ES_tradnl" altLang="es-MX" sz="2400" b="1" dirty="0">
                <a:latin typeface="Helvetica" panose="020B0604020202020204" pitchFamily="34" charset="0"/>
                <a:cs typeface="Helvetica" panose="020B0604020202020204" pitchFamily="34" charset="0"/>
              </a:rPr>
              <a:t>DEL </a:t>
            </a:r>
            <a:r>
              <a:rPr lang="es-ES_tradnl" altLang="es-MX" sz="2400" b="1" dirty="0" smtClean="0">
                <a:latin typeface="Helvetica" panose="020B0604020202020204" pitchFamily="34" charset="0"/>
                <a:cs typeface="Helvetica" panose="020B0604020202020204" pitchFamily="34" charset="0"/>
              </a:rPr>
              <a:t>CASO</a:t>
            </a:r>
          </a:p>
          <a:p>
            <a:pPr marL="514350" indent="-514350" algn="ctr">
              <a:buFontTx/>
              <a:buAutoNum type="romanUcPeriod"/>
              <a:defRPr/>
            </a:pPr>
            <a:endParaRPr lang="es-MX" altLang="es-MX" sz="2400" dirty="0">
              <a:latin typeface="Helvetica" panose="020B0604020202020204" pitchFamily="34" charset="0"/>
              <a:cs typeface="Helvetica"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3 Rectángulo"/>
          <p:cNvSpPr>
            <a:spLocks noChangeArrowheads="1"/>
          </p:cNvSpPr>
          <p:nvPr/>
        </p:nvSpPr>
        <p:spPr bwMode="auto">
          <a:xfrm>
            <a:off x="3941763" y="333375"/>
            <a:ext cx="762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s-ES_tradnl" altLang="es-MX" b="1"/>
              <a:t>     </a:t>
            </a:r>
          </a:p>
          <a:p>
            <a:pPr algn="ctr"/>
            <a:r>
              <a:rPr lang="es-ES_tradnl" altLang="es-MX" b="1"/>
              <a:t>         </a:t>
            </a:r>
            <a:endParaRPr lang="es-MX" altLang="es-MX" sz="2400">
              <a:solidFill>
                <a:srgbClr val="006600"/>
              </a:solidFill>
            </a:endParaRPr>
          </a:p>
        </p:txBody>
      </p:sp>
      <p:sp>
        <p:nvSpPr>
          <p:cNvPr id="3" name="Rectángulo redondeado 2"/>
          <p:cNvSpPr/>
          <p:nvPr/>
        </p:nvSpPr>
        <p:spPr>
          <a:xfrm>
            <a:off x="742950" y="2276475"/>
            <a:ext cx="7921625" cy="2111375"/>
          </a:xfrm>
          <a:prstGeom prst="roundRect">
            <a:avLst/>
          </a:prstGeom>
          <a:solidFill>
            <a:schemeClr val="bg1">
              <a:lumMod val="75000"/>
            </a:schemeClr>
          </a:solidFill>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defRPr/>
            </a:pPr>
            <a:r>
              <a:rPr lang="es-ES_tradnl" altLang="es-MX" sz="1600" b="1" dirty="0" smtClean="0">
                <a:latin typeface="+mn-lt"/>
                <a:ea typeface="Calibri" panose="020F0502020204030204" pitchFamily="34" charset="0"/>
                <a:cs typeface="Helvetica" panose="020B0604020202020204" pitchFamily="34" charset="0"/>
              </a:rPr>
              <a:t>El objetivo de este apartado es que se conozcan los </a:t>
            </a:r>
            <a:r>
              <a:rPr lang="es-ES_tradnl" altLang="es-MX" sz="1600" b="1" dirty="0" smtClean="0">
                <a:solidFill>
                  <a:srgbClr val="FF0000"/>
                </a:solidFill>
                <a:latin typeface="+mn-lt"/>
                <a:ea typeface="Calibri" panose="020F0502020204030204" pitchFamily="34" charset="0"/>
                <a:cs typeface="Helvetica" panose="020B0604020202020204" pitchFamily="34" charset="0"/>
              </a:rPr>
              <a:t>hechos y antecedentes </a:t>
            </a:r>
            <a:r>
              <a:rPr lang="es-ES_tradnl" altLang="es-MX" sz="1600" b="1" dirty="0" smtClean="0">
                <a:latin typeface="+mn-lt"/>
                <a:ea typeface="Calibri" panose="020F0502020204030204" pitchFamily="34" charset="0"/>
                <a:cs typeface="Helvetica" panose="020B0604020202020204" pitchFamily="34" charset="0"/>
              </a:rPr>
              <a:t>procesales pertinentes para la resolución del caso. </a:t>
            </a:r>
          </a:p>
          <a:p>
            <a:pPr algn="just">
              <a:defRPr/>
            </a:pPr>
            <a:endParaRPr lang="es-ES_tradnl" altLang="es-MX" sz="1600" b="1" dirty="0" smtClean="0">
              <a:latin typeface="+mn-lt"/>
              <a:ea typeface="Calibri" panose="020F0502020204030204" pitchFamily="34" charset="0"/>
              <a:cs typeface="Helvetica" panose="020B0604020202020204" pitchFamily="34" charset="0"/>
            </a:endParaRPr>
          </a:p>
          <a:p>
            <a:pPr algn="just">
              <a:buFont typeface="Wingdings" panose="05000000000000000000" pitchFamily="2" charset="2"/>
              <a:buChar char="ü"/>
              <a:defRPr/>
            </a:pPr>
            <a:r>
              <a:rPr lang="es-ES_tradnl" altLang="es-MX" sz="1600" dirty="0" smtClean="0">
                <a:latin typeface="+mn-lt"/>
                <a:ea typeface="Calibri" panose="020F0502020204030204" pitchFamily="34" charset="0"/>
                <a:cs typeface="Helvetica" panose="020B0604020202020204" pitchFamily="34" charset="0"/>
              </a:rPr>
              <a:t> Se utilizan subtítulos para resaltar los antecedentes del caso.</a:t>
            </a:r>
          </a:p>
          <a:p>
            <a:pPr algn="just">
              <a:buFont typeface="Wingdings" panose="05000000000000000000" pitchFamily="2" charset="2"/>
              <a:buChar char="ü"/>
              <a:defRPr/>
            </a:pPr>
            <a:endParaRPr lang="es-MX" altLang="es-MX" sz="1600" dirty="0" smtClean="0">
              <a:latin typeface="+mn-lt"/>
              <a:ea typeface="Calibri" panose="020F0502020204030204" pitchFamily="34" charset="0"/>
              <a:cs typeface="Helvetica" panose="020B0604020202020204" pitchFamily="34" charset="0"/>
            </a:endParaRPr>
          </a:p>
          <a:p>
            <a:pPr algn="just">
              <a:buFont typeface="Wingdings" panose="05000000000000000000" pitchFamily="2" charset="2"/>
              <a:buChar char="ü"/>
              <a:defRPr/>
            </a:pPr>
            <a:r>
              <a:rPr lang="es-ES_tradnl" altLang="es-MX" sz="1600" dirty="0" smtClean="0">
                <a:latin typeface="+mn-lt"/>
                <a:ea typeface="Calibri" panose="020F0502020204030204" pitchFamily="34" charset="0"/>
                <a:cs typeface="Helvetica" panose="020B0604020202020204" pitchFamily="34" charset="0"/>
              </a:rPr>
              <a:t> Se omite la información relacionada con el </a:t>
            </a:r>
            <a:r>
              <a:rPr lang="es-ES_tradnl" altLang="es-MX" sz="1600" b="1" dirty="0" smtClean="0">
                <a:solidFill>
                  <a:srgbClr val="FF0000"/>
                </a:solidFill>
                <a:latin typeface="+mn-lt"/>
                <a:ea typeface="Calibri" panose="020F0502020204030204" pitchFamily="34" charset="0"/>
                <a:cs typeface="Helvetica" panose="020B0604020202020204" pitchFamily="34" charset="0"/>
              </a:rPr>
              <a:t>trámite del juicio, </a:t>
            </a:r>
            <a:r>
              <a:rPr lang="es-ES_tradnl" altLang="es-MX" sz="1600" dirty="0" smtClean="0">
                <a:latin typeface="+mn-lt"/>
                <a:ea typeface="Calibri" panose="020F0502020204030204" pitchFamily="34" charset="0"/>
                <a:cs typeface="Helvetica" panose="020B0604020202020204" pitchFamily="34" charset="0"/>
              </a:rPr>
              <a:t>salvo que los datos sean necesarios para la comprensión de la sentencia.</a:t>
            </a:r>
            <a:endParaRPr lang="es-MX" altLang="es-MX" b="1" dirty="0" smtClean="0">
              <a:latin typeface="Calibri" panose="020F0502020204030204" pitchFamily="34" charset="0"/>
              <a:ea typeface="Calibri" panose="020F0502020204030204" pitchFamily="34" charset="0"/>
              <a:cs typeface="Times New Roman" panose="02020603050405020304" pitchFamily="18" charset="0"/>
            </a:endParaRPr>
          </a:p>
          <a:p>
            <a:pPr algn="just">
              <a:defRPr/>
            </a:pPr>
            <a:r>
              <a:rPr lang="es-ES_tradnl" altLang="es-MX" sz="600" b="1" dirty="0" smtClean="0">
                <a:latin typeface="Helvetica" panose="020B0604020202020204" pitchFamily="34" charset="0"/>
                <a:ea typeface="Calibri" panose="020F0502020204030204" pitchFamily="34" charset="0"/>
                <a:cs typeface="Arial" panose="020B0604020202020204" pitchFamily="34" charset="0"/>
              </a:rPr>
              <a:t> </a:t>
            </a:r>
            <a:endParaRPr lang="es-MX" altLang="es-MX" b="1"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27652" name="Rectángulo 1"/>
          <p:cNvSpPr>
            <a:spLocks noGrp="1" noChangeArrowheads="1"/>
          </p:cNvSpPr>
          <p:nvPr>
            <p:ph type="body" idx="1"/>
          </p:nvPr>
        </p:nvSpPr>
        <p:spPr bwMode="auto">
          <a:xfrm>
            <a:off x="2736850" y="1125538"/>
            <a:ext cx="3933825" cy="442912"/>
          </a:xfrm>
          <a:prstGeom prst="roundRect">
            <a:avLst>
              <a:gd name="adj" fmla="val 16667"/>
            </a:avLst>
          </a:prstGeom>
          <a:solidFill>
            <a:schemeClr val="bg1"/>
          </a:solidFill>
          <a:extLst>
            <a:ext uri="{91240B29-F687-4F45-9708-019B960494DF}">
              <a14:hiddenLine xmlns:a14="http://schemas.microsoft.com/office/drawing/2010/main" w="9525">
                <a:solidFill>
                  <a:srgbClr val="000000"/>
                </a:solidFill>
                <a:round/>
                <a:headEnd/>
                <a:tailEnd/>
              </a14:hiddenLine>
            </a:ext>
          </a:extLst>
        </p:spPr>
        <p:txBody>
          <a:bodyPr wrap="none" lIns="91440" tIns="45720" rIns="91440" bIns="45720" numCol="1" anchorCtr="0" compatLnSpc="1">
            <a:prstTxWarp prst="textNoShape">
              <a:avLst/>
            </a:prstTxWarp>
            <a:spAutoFit/>
          </a:bodyPr>
          <a:lstStyle/>
          <a:p>
            <a:pPr algn="ctr"/>
            <a:r>
              <a:rPr lang="es-ES_tradnl" altLang="es-MX" b="1" smtClean="0">
                <a:latin typeface="Helvetica" panose="020B0604020202020204" pitchFamily="34" charset="0"/>
                <a:cs typeface="Helvetica" panose="020B0604020202020204" pitchFamily="34" charset="0"/>
              </a:rPr>
              <a:t>I. ANTECEDENTES DEL CASO</a:t>
            </a:r>
            <a:endParaRPr lang="es-MX" altLang="es-MX" smtClean="0">
              <a:latin typeface="Helvetica" panose="020B0604020202020204" pitchFamily="34" charset="0"/>
              <a:cs typeface="Helvetica"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250825" y="1341438"/>
            <a:ext cx="8640763" cy="4868862"/>
          </a:xfrm>
          <a:prstGeom prst="roundRect">
            <a:avLst/>
          </a:prstGeom>
          <a:solidFill>
            <a:schemeClr val="bg1">
              <a:lumMod val="75000"/>
            </a:schemeClr>
          </a:solidFill>
        </p:spPr>
        <p:txBody>
          <a:bodyPr>
            <a:spAutoFit/>
          </a:bodyPr>
          <a:lstStyle/>
          <a:p>
            <a:pPr algn="just">
              <a:defRPr/>
            </a:pPr>
            <a:r>
              <a:rPr lang="es-MX" sz="1400" b="1" dirty="0"/>
              <a:t>1.</a:t>
            </a:r>
            <a:r>
              <a:rPr lang="es-MX" sz="1400" dirty="0"/>
              <a:t> </a:t>
            </a:r>
            <a:r>
              <a:rPr lang="es-MX" sz="1400" b="1" dirty="0"/>
              <a:t>Calendario de actividades. </a:t>
            </a:r>
            <a:r>
              <a:rPr lang="es-MX" sz="1400" dirty="0"/>
              <a:t>El veinticuatro de abril, en sesión ordinaria del Comité de Radio y Televisión se presentó el Calendario de actividades. </a:t>
            </a:r>
          </a:p>
          <a:p>
            <a:pPr algn="just">
              <a:defRPr/>
            </a:pPr>
            <a:r>
              <a:rPr lang="es-MX" sz="1400" b="1" dirty="0"/>
              <a:t>2. Consulta de Lineamientos. </a:t>
            </a:r>
            <a:r>
              <a:rPr lang="es-MX" sz="1400" dirty="0"/>
              <a:t>El quince de junio, en la Quinta Sesión Ordinaria el Comité de Radio y Televisión, se aprobó el Acuerdo para realizar la consulta a los concesionarios de radio y televisión y a los profesionales de la comunicación. </a:t>
            </a:r>
          </a:p>
          <a:p>
            <a:pPr algn="just">
              <a:defRPr/>
            </a:pPr>
            <a:r>
              <a:rPr lang="es-MX" sz="1400" b="1" dirty="0"/>
              <a:t>3. Acuerdo del Comité de Radio y Televisión.</a:t>
            </a:r>
            <a:r>
              <a:rPr lang="es-MX" sz="1400" dirty="0"/>
              <a:t> El quince de agosto, en la décima sesión especial, el Comité de Radio y Televisión emitió el Acuerdo mediante el que se aprueba el proyecto de Lineamientos Generales. </a:t>
            </a:r>
          </a:p>
          <a:p>
            <a:pPr algn="just">
              <a:defRPr/>
            </a:pPr>
            <a:r>
              <a:rPr lang="es-MX" sz="1400" b="1" dirty="0"/>
              <a:t>4. Acuerdo impugnado.</a:t>
            </a:r>
            <a:r>
              <a:rPr lang="es-MX" sz="1400" dirty="0"/>
              <a:t> El dieciocho de agosto, el Consejo General del INE aprobó, el Acuerdo impugnado, identificado con la clave INE/CG340/2017.</a:t>
            </a:r>
          </a:p>
          <a:p>
            <a:pPr algn="just">
              <a:defRPr/>
            </a:pPr>
            <a:r>
              <a:rPr lang="es-MX" sz="1400" b="1" dirty="0"/>
              <a:t>5. Recurso de apelación. </a:t>
            </a:r>
            <a:r>
              <a:rPr lang="es-MX" sz="1400" dirty="0"/>
              <a:t>Inconforme con el acuerdo anterior, el veintidós de agosto, el PRD</a:t>
            </a:r>
            <a:r>
              <a:rPr lang="es-MX" sz="1400" i="1" dirty="0"/>
              <a:t> </a:t>
            </a:r>
            <a:r>
              <a:rPr lang="es-MX" sz="1400" dirty="0"/>
              <a:t>interpuso recurso de apelación.</a:t>
            </a:r>
          </a:p>
          <a:p>
            <a:pPr algn="just">
              <a:defRPr/>
            </a:pPr>
            <a:r>
              <a:rPr lang="es-MX" sz="1400" b="1" dirty="0"/>
              <a:t>6. Recepción y turno. </a:t>
            </a:r>
            <a:r>
              <a:rPr lang="es-MX" sz="1400" dirty="0"/>
              <a:t>El veintinueve siguiente se recibió la demanda, constancias atinentes y el informe circunstanciado, por lo que, en esa misma fecha, la Magistrada Presidenta de esta Sala Superior, integró el expediente </a:t>
            </a:r>
            <a:r>
              <a:rPr lang="es-MX" sz="1400" b="1" dirty="0"/>
              <a:t>SUP-RAP-593/2017</a:t>
            </a:r>
            <a:r>
              <a:rPr lang="es-MX" sz="1400" dirty="0"/>
              <a:t>, y lo turnó a la Ponencia del Magistrado Felipe de la Mata </a:t>
            </a:r>
            <a:r>
              <a:rPr lang="es-MX" sz="1400" dirty="0" err="1"/>
              <a:t>Pizaña</a:t>
            </a:r>
            <a:r>
              <a:rPr lang="es-MX" sz="1400" dirty="0"/>
              <a:t>. </a:t>
            </a:r>
          </a:p>
          <a:p>
            <a:pPr algn="just">
              <a:defRPr/>
            </a:pPr>
            <a:r>
              <a:rPr lang="es-MX" sz="1400" b="1" dirty="0"/>
              <a:t>7. Admisión y cierre de instrucción. </a:t>
            </a:r>
            <a:r>
              <a:rPr lang="es-MX" sz="1400" dirty="0"/>
              <a:t>Al no existir alguna cuestión pendiente de desahogar, el recurso se admitió y, en su oportunidad, se cerró la instrucción y se ordenó formular el respectivo proyecto de sentencia.</a:t>
            </a:r>
          </a:p>
          <a:p>
            <a:pPr algn="just">
              <a:defRPr/>
            </a:pPr>
            <a:r>
              <a:rPr lang="es-MX" sz="1400" dirty="0"/>
              <a:t>Las fechas corresponden al presente año.</a:t>
            </a:r>
            <a:endParaRPr lang="es-MX" sz="1200" dirty="0">
              <a:ea typeface="Calibri" panose="020F0502020204030204" pitchFamily="34" charset="0"/>
            </a:endParaRPr>
          </a:p>
        </p:txBody>
      </p:sp>
      <p:sp>
        <p:nvSpPr>
          <p:cNvPr id="2" name="Rectángulo 1"/>
          <p:cNvSpPr/>
          <p:nvPr/>
        </p:nvSpPr>
        <p:spPr>
          <a:xfrm>
            <a:off x="2555875" y="476250"/>
            <a:ext cx="3725863" cy="1246188"/>
          </a:xfrm>
          <a:prstGeom prst="rect">
            <a:avLst/>
          </a:prstGeom>
        </p:spPr>
        <p:txBody>
          <a:bodyPr wrap="none">
            <a:spAutoFit/>
          </a:bodyPr>
          <a:lstStyle/>
          <a:p>
            <a:pPr marL="400050" indent="-400050" algn="just">
              <a:lnSpc>
                <a:spcPct val="150000"/>
              </a:lnSpc>
              <a:buFontTx/>
              <a:buAutoNum type="romanUcPeriod"/>
              <a:defRPr/>
            </a:pPr>
            <a:r>
              <a:rPr lang="es-ES" b="1" dirty="0">
                <a:ea typeface="Times New Roman" panose="02020603050405020304" pitchFamily="18" charset="0"/>
              </a:rPr>
              <a:t>ANTECEDENTES DEL CASO</a:t>
            </a:r>
          </a:p>
          <a:p>
            <a:pPr algn="ctr">
              <a:lnSpc>
                <a:spcPct val="150000"/>
              </a:lnSpc>
              <a:defRPr/>
            </a:pPr>
            <a:r>
              <a:rPr lang="es-MX" sz="1400" b="1" dirty="0">
                <a:ea typeface="Calibri" panose="020F0502020204030204" pitchFamily="34" charset="0"/>
                <a:cs typeface="Times New Roman" panose="02020603050405020304" pitchFamily="18" charset="0"/>
              </a:rPr>
              <a:t>(SUP-RAP-593/2017) </a:t>
            </a:r>
            <a:endParaRPr lang="es-MX" sz="1400" dirty="0">
              <a:ea typeface="Calibri" panose="020F0502020204030204" pitchFamily="34" charset="0"/>
              <a:cs typeface="Times New Roman" panose="02020603050405020304" pitchFamily="18" charset="0"/>
            </a:endParaRPr>
          </a:p>
          <a:p>
            <a:pPr algn="just">
              <a:lnSpc>
                <a:spcPct val="150000"/>
              </a:lnSpc>
              <a:defRPr/>
            </a:pPr>
            <a:r>
              <a:rPr lang="es-ES" b="1" dirty="0">
                <a:ea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a:spLocks noChangeArrowheads="1"/>
          </p:cNvSpPr>
          <p:nvPr/>
        </p:nvSpPr>
        <p:spPr bwMode="auto">
          <a:xfrm>
            <a:off x="822325" y="1279525"/>
            <a:ext cx="7489825" cy="1481138"/>
          </a:xfrm>
          <a:prstGeom prst="roundRect">
            <a:avLst>
              <a:gd name="adj" fmla="val 16667"/>
            </a:avLst>
          </a:prstGeom>
          <a:noFill/>
          <a:ln w="28575">
            <a:solidFill>
              <a:srgbClr val="7A243B"/>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150000"/>
              </a:lnSpc>
            </a:pPr>
            <a:r>
              <a:rPr lang="es-MX" altLang="es-MX" b="1">
                <a:solidFill>
                  <a:srgbClr val="560730"/>
                </a:solidFill>
              </a:rPr>
              <a:t>Actos procesales de las partes</a:t>
            </a:r>
            <a:r>
              <a:rPr lang="es-MX" altLang="es-MX"/>
              <a:t> dirigidos a obtener </a:t>
            </a:r>
            <a:r>
              <a:rPr lang="es-MX" altLang="es-MX" b="1">
                <a:solidFill>
                  <a:srgbClr val="560730"/>
                </a:solidFill>
              </a:rPr>
              <a:t>un nuevo examen</a:t>
            </a:r>
            <a:r>
              <a:rPr lang="es-MX" altLang="es-MX" b="1"/>
              <a:t>,</a:t>
            </a:r>
            <a:r>
              <a:rPr lang="es-MX" altLang="es-MX"/>
              <a:t> total o limitado, de una resolución judicial que el actor no estima apegada a Derecho, en el fondo o en la forma.</a:t>
            </a:r>
          </a:p>
        </p:txBody>
      </p:sp>
      <p:sp>
        <p:nvSpPr>
          <p:cNvPr id="3" name="2 CuadroTexto"/>
          <p:cNvSpPr txBox="1"/>
          <p:nvPr/>
        </p:nvSpPr>
        <p:spPr>
          <a:xfrm>
            <a:off x="2590800" y="-9525"/>
            <a:ext cx="6553200" cy="461963"/>
          </a:xfrm>
          <a:prstGeom prst="rect">
            <a:avLst/>
          </a:prstGeom>
          <a:noFill/>
          <a:ln cap="rnd">
            <a:noFill/>
            <a:bevel/>
          </a:ln>
        </p:spPr>
        <p:txBody>
          <a:bodyPr wrap="none">
            <a:spAutoFit/>
          </a:bodyPr>
          <a:lstStyle/>
          <a:p>
            <a:pPr indent="-685800" algn="r">
              <a:spcAft>
                <a:spcPts val="0"/>
              </a:spcAft>
              <a:defRPr/>
            </a:pPr>
            <a:r>
              <a:rPr lang="es-MX" sz="2400" b="1" dirty="0">
                <a:latin typeface="+mj-lt"/>
                <a:ea typeface="Times New Roman"/>
                <a:cs typeface="Arial"/>
              </a:rPr>
              <a:t>Medio de impugnación y resolución judicial</a:t>
            </a:r>
          </a:p>
        </p:txBody>
      </p:sp>
      <p:sp>
        <p:nvSpPr>
          <p:cNvPr id="4" name="3 CuadroTexto"/>
          <p:cNvSpPr txBox="1"/>
          <p:nvPr/>
        </p:nvSpPr>
        <p:spPr>
          <a:xfrm>
            <a:off x="5580063" y="5795963"/>
            <a:ext cx="2571750" cy="276225"/>
          </a:xfrm>
          <a:prstGeom prst="rect">
            <a:avLst/>
          </a:prstGeom>
          <a:noFill/>
          <a:ln cap="rnd">
            <a:noFill/>
            <a:bevel/>
          </a:ln>
        </p:spPr>
        <p:txBody>
          <a:bodyPr wrap="none">
            <a:spAutoFit/>
          </a:bodyPr>
          <a:lstStyle/>
          <a:p>
            <a:pPr indent="-685800" algn="just">
              <a:spcAft>
                <a:spcPts val="0"/>
              </a:spcAft>
              <a:defRPr/>
            </a:pPr>
            <a:r>
              <a:rPr lang="es-MX" sz="1200" i="1" dirty="0">
                <a:solidFill>
                  <a:srgbClr val="000000"/>
                </a:solidFill>
                <a:latin typeface="+mj-lt"/>
                <a:ea typeface="Times New Roman"/>
                <a:cs typeface="Arial"/>
              </a:rPr>
              <a:t>Alcalá-Zamora y </a:t>
            </a:r>
            <a:r>
              <a:rPr lang="es-MX" sz="1200" i="1" dirty="0" err="1">
                <a:solidFill>
                  <a:srgbClr val="000000"/>
                </a:solidFill>
                <a:latin typeface="+mj-lt"/>
                <a:ea typeface="Times New Roman"/>
                <a:cs typeface="Arial"/>
              </a:rPr>
              <a:t>Levene</a:t>
            </a:r>
            <a:r>
              <a:rPr lang="es-MX" sz="1200" i="1" dirty="0">
                <a:solidFill>
                  <a:srgbClr val="000000"/>
                </a:solidFill>
                <a:latin typeface="+mj-lt"/>
                <a:ea typeface="Times New Roman"/>
                <a:cs typeface="Arial"/>
              </a:rPr>
              <a:t> 1945, 259</a:t>
            </a:r>
          </a:p>
        </p:txBody>
      </p:sp>
      <p:sp>
        <p:nvSpPr>
          <p:cNvPr id="5" name="Rectangle 1"/>
          <p:cNvSpPr>
            <a:spLocks noChangeArrowheads="1"/>
          </p:cNvSpPr>
          <p:nvPr/>
        </p:nvSpPr>
        <p:spPr bwMode="auto">
          <a:xfrm>
            <a:off x="822325" y="4076700"/>
            <a:ext cx="7489825" cy="1481138"/>
          </a:xfrm>
          <a:prstGeom prst="roundRect">
            <a:avLst/>
          </a:prstGeom>
          <a:noFill/>
          <a:ln w="28575">
            <a:solidFill>
              <a:srgbClr val="7A243B"/>
            </a:solidFill>
            <a:miter lim="800000"/>
            <a:headEnd/>
            <a:tailEnd/>
          </a:ln>
          <a:effectLst/>
        </p:spPr>
        <p:txBody>
          <a:bodyPr anchor="ctr">
            <a:spAutoFit/>
          </a:bodyPr>
          <a:lstStyle/>
          <a:p>
            <a:pPr algn="just">
              <a:lnSpc>
                <a:spcPct val="150000"/>
              </a:lnSpc>
              <a:defRPr/>
            </a:pPr>
            <a:r>
              <a:rPr lang="es-MX" dirty="0">
                <a:latin typeface="+mj-lt"/>
                <a:ea typeface="Times New Roman" pitchFamily="18" charset="0"/>
              </a:rPr>
              <a:t>Es la </a:t>
            </a:r>
            <a:r>
              <a:rPr lang="es-MX" b="1" dirty="0">
                <a:latin typeface="+mj-lt"/>
                <a:ea typeface="Times New Roman" pitchFamily="18" charset="0"/>
              </a:rPr>
              <a:t>solución de un problema concreto</a:t>
            </a:r>
            <a:r>
              <a:rPr lang="es-MX" dirty="0">
                <a:latin typeface="+mj-lt"/>
                <a:ea typeface="Times New Roman" pitchFamily="18" charset="0"/>
              </a:rPr>
              <a:t>, sustentada en razones, llamadas argumentos o razonamientos, que </a:t>
            </a:r>
            <a:r>
              <a:rPr lang="es-MX" b="1" dirty="0">
                <a:latin typeface="+mj-lt"/>
                <a:ea typeface="Times New Roman" pitchFamily="18" charset="0"/>
              </a:rPr>
              <a:t>justifican</a:t>
            </a:r>
            <a:r>
              <a:rPr lang="es-MX" dirty="0">
                <a:latin typeface="+mj-lt"/>
                <a:ea typeface="Times New Roman" pitchFamily="18" charset="0"/>
              </a:rPr>
              <a:t> la consecuencia de derecho impuesta a las partes.</a:t>
            </a:r>
            <a:endParaRPr lang="es-MX" dirty="0">
              <a:latin typeface="+mj-lt"/>
            </a:endParaRPr>
          </a:p>
        </p:txBody>
      </p:sp>
      <p:sp>
        <p:nvSpPr>
          <p:cNvPr id="6150" name="Text Box 10"/>
          <p:cNvSpPr txBox="1">
            <a:spLocks noChangeArrowheads="1"/>
          </p:cNvSpPr>
          <p:nvPr/>
        </p:nvSpPr>
        <p:spPr bwMode="auto">
          <a:xfrm>
            <a:off x="1035050" y="3386138"/>
            <a:ext cx="2600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sz="2000" b="1">
                <a:solidFill>
                  <a:srgbClr val="C00000"/>
                </a:solidFill>
              </a:rPr>
              <a:t>Resolución judicial:</a:t>
            </a:r>
          </a:p>
        </p:txBody>
      </p:sp>
      <p:sp>
        <p:nvSpPr>
          <p:cNvPr id="6151" name="Text Box 10"/>
          <p:cNvSpPr txBox="1">
            <a:spLocks noChangeArrowheads="1"/>
          </p:cNvSpPr>
          <p:nvPr/>
        </p:nvSpPr>
        <p:spPr bwMode="auto">
          <a:xfrm>
            <a:off x="1035050" y="766763"/>
            <a:ext cx="3025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sz="2000" b="1">
                <a:solidFill>
                  <a:srgbClr val="C00000"/>
                </a:solidFill>
              </a:rPr>
              <a:t>Medio de impugnación: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
          <p:cNvSpPr>
            <a:spLocks noGrp="1" noChangeArrowheads="1"/>
          </p:cNvSpPr>
          <p:nvPr>
            <p:ph type="body" idx="1"/>
          </p:nvPr>
        </p:nvSpPr>
        <p:spPr bwMode="auto">
          <a:xfrm>
            <a:off x="1908175" y="2349500"/>
            <a:ext cx="5484813" cy="1490663"/>
          </a:xfrm>
          <a:prstGeom prst="roundRect">
            <a:avLst/>
          </a:prstGeom>
          <a:solidFill>
            <a:schemeClr val="accent3">
              <a:lumMod val="65000"/>
            </a:schemeClr>
          </a:solidFill>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endParaRPr lang="es-ES_tradnl" altLang="es-MX" sz="2400" b="1" dirty="0" smtClean="0"/>
          </a:p>
          <a:p>
            <a:pPr algn="ctr">
              <a:defRPr/>
            </a:pPr>
            <a:r>
              <a:rPr lang="es-ES_tradnl" altLang="es-MX" sz="2400" b="1" dirty="0" smtClean="0"/>
              <a:t>II</a:t>
            </a:r>
            <a:r>
              <a:rPr lang="es-ES_tradnl" altLang="es-MX" sz="2400" b="1" dirty="0"/>
              <a:t>. JURISDICCIÓN Y </a:t>
            </a:r>
            <a:r>
              <a:rPr lang="es-ES_tradnl" altLang="es-MX" sz="2400" b="1" dirty="0" smtClean="0"/>
              <a:t>COMPETENCIA</a:t>
            </a:r>
          </a:p>
          <a:p>
            <a:pPr algn="ctr">
              <a:defRPr/>
            </a:pPr>
            <a:endParaRPr lang="es-MX" altLang="es-MX"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5 Marcador de texto"/>
          <p:cNvSpPr>
            <a:spLocks noGrp="1"/>
          </p:cNvSpPr>
          <p:nvPr>
            <p:ph type="body" idx="4294967295"/>
          </p:nvPr>
        </p:nvSpPr>
        <p:spPr bwMode="auto">
          <a:xfrm>
            <a:off x="636588" y="639763"/>
            <a:ext cx="4040187" cy="639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marL="0" indent="0" algn="ctr">
              <a:buFontTx/>
              <a:buNone/>
            </a:pPr>
            <a:r>
              <a:rPr lang="es-MX" altLang="es-MX" sz="2400" b="1" smtClean="0"/>
              <a:t>Jurisdicción 	</a:t>
            </a:r>
          </a:p>
        </p:txBody>
      </p:sp>
      <p:sp>
        <p:nvSpPr>
          <p:cNvPr id="7" name="6 Marcador de contenido"/>
          <p:cNvSpPr>
            <a:spLocks noGrp="1"/>
          </p:cNvSpPr>
          <p:nvPr>
            <p:ph sz="half" idx="4294967295"/>
          </p:nvPr>
        </p:nvSpPr>
        <p:spPr>
          <a:xfrm>
            <a:off x="268288" y="2420938"/>
            <a:ext cx="4040187" cy="2663825"/>
          </a:xfrm>
          <a:prstGeom prst="roundRect">
            <a:avLst/>
          </a:prstGeom>
          <a:solidFill>
            <a:schemeClr val="bg1">
              <a:lumMod val="75000"/>
            </a:schemeClr>
          </a:solidFill>
        </p:spPr>
        <p:txBody>
          <a:bodyPr/>
          <a:lstStyle/>
          <a:p>
            <a:pPr algn="ctr">
              <a:buFontTx/>
              <a:buNone/>
              <a:defRPr/>
            </a:pPr>
            <a:r>
              <a:rPr lang="es-MX" sz="2000" dirty="0" smtClean="0"/>
              <a:t>Es la </a:t>
            </a:r>
            <a:r>
              <a:rPr lang="es-MX" sz="2000" b="1" dirty="0" smtClean="0">
                <a:solidFill>
                  <a:srgbClr val="36724A"/>
                </a:solidFill>
              </a:rPr>
              <a:t>potestad de juzgar</a:t>
            </a:r>
            <a:r>
              <a:rPr lang="es-MX" sz="2400" b="1" dirty="0" smtClean="0">
                <a:solidFill>
                  <a:srgbClr val="36724A"/>
                </a:solidFill>
              </a:rPr>
              <a:t> </a:t>
            </a:r>
          </a:p>
          <a:p>
            <a:pPr marL="0" indent="0" algn="just">
              <a:buFontTx/>
              <a:buNone/>
              <a:defRPr/>
            </a:pPr>
            <a:endParaRPr lang="es-MX" sz="2000" dirty="0" smtClean="0"/>
          </a:p>
          <a:p>
            <a:pPr marL="0" indent="0" algn="just">
              <a:buFontTx/>
              <a:buNone/>
              <a:defRPr/>
            </a:pPr>
            <a:r>
              <a:rPr lang="es-MX" sz="2000" dirty="0" smtClean="0"/>
              <a:t>Corresponde exclusivamente a los </a:t>
            </a:r>
            <a:r>
              <a:rPr lang="es-MX" sz="2000" b="1" dirty="0" smtClean="0"/>
              <a:t>jueces y tribunales. </a:t>
            </a:r>
          </a:p>
          <a:p>
            <a:pPr marL="0" indent="0" algn="just">
              <a:buFontTx/>
              <a:buNone/>
              <a:defRPr/>
            </a:pPr>
            <a:r>
              <a:rPr lang="es-MX" sz="2000" dirty="0" smtClean="0"/>
              <a:t>Tienen por objeto el conocimiento y </a:t>
            </a:r>
            <a:r>
              <a:rPr lang="es-MX" sz="2000" b="1" dirty="0" smtClean="0"/>
              <a:t>resolución de un litigio. </a:t>
            </a:r>
            <a:endParaRPr lang="es-MX" sz="2000" b="1" dirty="0"/>
          </a:p>
        </p:txBody>
      </p:sp>
      <p:sp>
        <p:nvSpPr>
          <p:cNvPr id="31748" name="7 Marcador de texto"/>
          <p:cNvSpPr>
            <a:spLocks noGrp="1"/>
          </p:cNvSpPr>
          <p:nvPr>
            <p:ph type="body" sz="quarter" idx="4294967295"/>
          </p:nvPr>
        </p:nvSpPr>
        <p:spPr bwMode="auto">
          <a:xfrm>
            <a:off x="4810125" y="579438"/>
            <a:ext cx="4041775" cy="639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marL="0" indent="0" algn="ctr">
              <a:buFontTx/>
              <a:buNone/>
            </a:pPr>
            <a:r>
              <a:rPr lang="es-MX" altLang="es-MX" sz="2400" b="1" smtClean="0"/>
              <a:t>Competencia </a:t>
            </a:r>
          </a:p>
        </p:txBody>
      </p:sp>
      <p:sp>
        <p:nvSpPr>
          <p:cNvPr id="59397" name="8 Marcador de contenido"/>
          <p:cNvSpPr>
            <a:spLocks noGrp="1"/>
          </p:cNvSpPr>
          <p:nvPr>
            <p:ph sz="quarter" idx="4294967295"/>
          </p:nvPr>
        </p:nvSpPr>
        <p:spPr bwMode="auto">
          <a:xfrm>
            <a:off x="4932363" y="2895600"/>
            <a:ext cx="4041775" cy="1873250"/>
          </a:xfrm>
          <a:prstGeom prst="roundRect">
            <a:avLst/>
          </a:prstGeom>
          <a:solidFill>
            <a:schemeClr val="bg1">
              <a:lumMod val="75000"/>
            </a:schemeClr>
          </a:solidFill>
        </p:spPr>
        <p:txBody>
          <a:bodyPr/>
          <a:lstStyle/>
          <a:p>
            <a:pPr marL="0" indent="0" algn="just">
              <a:buFontTx/>
              <a:buNone/>
              <a:defRPr/>
            </a:pPr>
            <a:r>
              <a:rPr lang="es-MX" altLang="es-MX" sz="2000" dirty="0" smtClean="0"/>
              <a:t>El ámbito, la esfera o el campo en el cual un órgano de autoridad puede </a:t>
            </a:r>
            <a:r>
              <a:rPr lang="es-MX" altLang="es-MX" sz="2000" b="1" dirty="0" smtClean="0"/>
              <a:t>desempeñar válidamente </a:t>
            </a:r>
            <a:r>
              <a:rPr lang="es-MX" altLang="es-MX" sz="2000" dirty="0" smtClean="0"/>
              <a:t>sus atribuciones y funciones.</a:t>
            </a:r>
          </a:p>
        </p:txBody>
      </p:sp>
      <p:sp>
        <p:nvSpPr>
          <p:cNvPr id="31750" name="3 Marcador de número de diapositiva"/>
          <p:cNvSpPr txBox="1">
            <a:spLocks noGrp="1"/>
          </p:cNvSpPr>
          <p:nvPr/>
        </p:nvSpPr>
        <p:spPr bwMode="auto">
          <a:xfrm>
            <a:off x="6831013" y="371475"/>
            <a:ext cx="22780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a:endParaRPr lang="es-ES" altLang="es-MX" sz="1600" b="1"/>
          </a:p>
        </p:txBody>
      </p:sp>
      <p:sp>
        <p:nvSpPr>
          <p:cNvPr id="10" name="9 Flecha abajo"/>
          <p:cNvSpPr/>
          <p:nvPr/>
        </p:nvSpPr>
        <p:spPr>
          <a:xfrm>
            <a:off x="1916113" y="1703388"/>
            <a:ext cx="647700" cy="719137"/>
          </a:xfrm>
          <a:prstGeom prst="downArrow">
            <a:avLst/>
          </a:prstGeom>
          <a:solidFill>
            <a:srgbClr val="008040"/>
          </a:solidFill>
          <a:ln>
            <a:solidFill>
              <a:srgbClr val="00804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s-MX"/>
          </a:p>
        </p:txBody>
      </p:sp>
      <p:sp>
        <p:nvSpPr>
          <p:cNvPr id="11" name="10 Flecha abajo"/>
          <p:cNvSpPr/>
          <p:nvPr/>
        </p:nvSpPr>
        <p:spPr>
          <a:xfrm>
            <a:off x="6507163" y="1703388"/>
            <a:ext cx="647700" cy="717550"/>
          </a:xfrm>
          <a:prstGeom prst="downArrow">
            <a:avLst/>
          </a:prstGeom>
          <a:solidFill>
            <a:srgbClr val="008040"/>
          </a:solidFill>
          <a:ln>
            <a:solidFill>
              <a:srgbClr val="00804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s-MX"/>
          </a:p>
        </p:txBody>
      </p:sp>
      <p:cxnSp>
        <p:nvCxnSpPr>
          <p:cNvPr id="13" name="12 Conector recto"/>
          <p:cNvCxnSpPr/>
          <p:nvPr/>
        </p:nvCxnSpPr>
        <p:spPr>
          <a:xfrm>
            <a:off x="4491038" y="1071563"/>
            <a:ext cx="0" cy="5183187"/>
          </a:xfrm>
          <a:prstGeom prst="line">
            <a:avLst/>
          </a:prstGeom>
          <a:ln>
            <a:solidFill>
              <a:srgbClr val="69B78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3 Rectángulo"/>
          <p:cNvSpPr>
            <a:spLocks noChangeArrowheads="1"/>
          </p:cNvSpPr>
          <p:nvPr/>
        </p:nvSpPr>
        <p:spPr bwMode="auto">
          <a:xfrm>
            <a:off x="3941763" y="333375"/>
            <a:ext cx="762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s-ES_tradnl" altLang="es-MX" b="1"/>
              <a:t>     </a:t>
            </a:r>
          </a:p>
          <a:p>
            <a:pPr algn="ctr"/>
            <a:r>
              <a:rPr lang="es-ES_tradnl" altLang="es-MX" b="1"/>
              <a:t>         </a:t>
            </a:r>
            <a:endParaRPr lang="es-MX" altLang="es-MX" sz="2400">
              <a:solidFill>
                <a:srgbClr val="006600"/>
              </a:solidFill>
            </a:endParaRPr>
          </a:p>
        </p:txBody>
      </p:sp>
      <p:sp>
        <p:nvSpPr>
          <p:cNvPr id="32771" name="Rectángulo 1"/>
          <p:cNvSpPr>
            <a:spLocks noChangeArrowheads="1"/>
          </p:cNvSpPr>
          <p:nvPr/>
        </p:nvSpPr>
        <p:spPr bwMode="auto">
          <a:xfrm>
            <a:off x="2222500" y="841375"/>
            <a:ext cx="450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s-ES_tradnl" altLang="es-MX" sz="2000" b="1"/>
              <a:t>II. JURISDICCIÓN Y COMPETENCIA</a:t>
            </a:r>
            <a:endParaRPr lang="es-MX" altLang="es-MX" sz="2000"/>
          </a:p>
        </p:txBody>
      </p:sp>
      <p:sp>
        <p:nvSpPr>
          <p:cNvPr id="3" name="Rectángulo redondeado 2"/>
          <p:cNvSpPr/>
          <p:nvPr/>
        </p:nvSpPr>
        <p:spPr>
          <a:xfrm>
            <a:off x="742950" y="1666875"/>
            <a:ext cx="7921625" cy="3643313"/>
          </a:xfrm>
          <a:prstGeom prst="roundRect">
            <a:avLst/>
          </a:prstGeom>
          <a:solidFill>
            <a:schemeClr val="bg1">
              <a:lumMod val="85000"/>
            </a:schemeClr>
          </a:solidFill>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defRPr/>
            </a:pPr>
            <a:r>
              <a:rPr lang="es-ES_tradnl" altLang="es-MX" sz="1600" b="1" dirty="0" smtClean="0"/>
              <a:t>En este apartado se señala el fundamento legal y los motivos por los cuales el órgano jurisdiccional tiene facultades para conocer el conflicto que se plantea. </a:t>
            </a:r>
          </a:p>
          <a:p>
            <a:pPr algn="just">
              <a:defRPr/>
            </a:pPr>
            <a:endParaRPr lang="es-ES_tradnl" altLang="es-MX" sz="1600" b="1" dirty="0" smtClean="0"/>
          </a:p>
          <a:p>
            <a:pPr algn="just">
              <a:defRPr/>
            </a:pPr>
            <a:r>
              <a:rPr lang="es-ES_tradnl" altLang="es-MX" sz="1600" b="1" dirty="0" smtClean="0"/>
              <a:t>Se compone de dos apartados:</a:t>
            </a:r>
            <a:endParaRPr lang="es-MX" altLang="es-MX" sz="1600" dirty="0" smtClean="0"/>
          </a:p>
          <a:p>
            <a:pPr algn="just">
              <a:defRPr/>
            </a:pPr>
            <a:endParaRPr lang="es-ES_tradnl" altLang="es-MX" sz="1600" b="1" dirty="0" smtClean="0">
              <a:latin typeface="Helvetica" panose="020B0604020202020204" pitchFamily="34" charset="0"/>
              <a:ea typeface="Calibri" panose="020F0502020204030204" pitchFamily="34" charset="0"/>
              <a:cs typeface="Arial" panose="020B0604020202020204" pitchFamily="34" charset="0"/>
            </a:endParaRPr>
          </a:p>
          <a:p>
            <a:pPr algn="just">
              <a:defRPr/>
            </a:pPr>
            <a:endParaRPr lang="es-ES_tradnl" altLang="es-MX" sz="1600" b="1" dirty="0" smtClean="0">
              <a:latin typeface="Helvetica" panose="020B0604020202020204" pitchFamily="34" charset="0"/>
              <a:ea typeface="Calibri" panose="020F0502020204030204" pitchFamily="34" charset="0"/>
              <a:cs typeface="Arial" panose="020B0604020202020204" pitchFamily="34" charset="0"/>
            </a:endParaRPr>
          </a:p>
          <a:p>
            <a:pPr algn="just">
              <a:buFont typeface="Wingdings" panose="05000000000000000000" pitchFamily="2" charset="2"/>
              <a:buChar char="ü"/>
              <a:defRPr/>
            </a:pPr>
            <a:r>
              <a:rPr lang="es-ES_tradnl" altLang="es-MX" sz="1600" dirty="0" smtClean="0"/>
              <a:t> En el primero se especifican brevemente las razones y justificación por las cuales </a:t>
            </a:r>
            <a:r>
              <a:rPr lang="es-ES_tradnl" altLang="es-MX" sz="1600" b="1" dirty="0" smtClean="0"/>
              <a:t>el órgano es competente </a:t>
            </a:r>
            <a:r>
              <a:rPr lang="es-ES_tradnl" altLang="es-MX" sz="1600" dirty="0" smtClean="0"/>
              <a:t>para resolver el juicio (per </a:t>
            </a:r>
            <a:r>
              <a:rPr lang="es-ES_tradnl" altLang="es-MX" sz="1600" dirty="0" err="1" smtClean="0"/>
              <a:t>saltum</a:t>
            </a:r>
            <a:r>
              <a:rPr lang="es-ES_tradnl" altLang="es-MX" sz="1600" dirty="0" smtClean="0"/>
              <a:t>).</a:t>
            </a:r>
            <a:endParaRPr lang="es-MX" altLang="es-MX" sz="1600" dirty="0" smtClean="0"/>
          </a:p>
          <a:p>
            <a:pPr algn="just">
              <a:buFont typeface="Wingdings" panose="05000000000000000000" pitchFamily="2" charset="2"/>
              <a:buChar char="ü"/>
              <a:defRPr/>
            </a:pPr>
            <a:endParaRPr lang="es-ES_tradnl" altLang="es-MX" sz="1600" dirty="0" smtClean="0"/>
          </a:p>
          <a:p>
            <a:pPr algn="just">
              <a:buFont typeface="Wingdings" panose="05000000000000000000" pitchFamily="2" charset="2"/>
              <a:buChar char="ü"/>
              <a:defRPr/>
            </a:pPr>
            <a:r>
              <a:rPr lang="es-ES_tradnl" altLang="es-MX" sz="1600" dirty="0" smtClean="0"/>
              <a:t> En el segundo se señalan </a:t>
            </a:r>
            <a:r>
              <a:rPr lang="es-ES_tradnl" altLang="es-MX" sz="1600" b="1" dirty="0" smtClean="0"/>
              <a:t>los artículos que fundamentan </a:t>
            </a:r>
            <a:r>
              <a:rPr lang="es-ES_tradnl" altLang="es-MX" sz="1600" dirty="0" smtClean="0"/>
              <a:t>de manera específica la competencia.</a:t>
            </a:r>
            <a:endParaRPr lang="es-MX" altLang="es-MX" sz="1600" b="1" dirty="0" smtClean="0">
              <a:latin typeface="Calibri" panose="020F0502020204030204" pitchFamily="34" charset="0"/>
            </a:endParaRPr>
          </a:p>
          <a:p>
            <a:pPr algn="just">
              <a:defRPr/>
            </a:pPr>
            <a:r>
              <a:rPr lang="es-ES_tradnl" altLang="es-MX" sz="1600" b="1" dirty="0" smtClean="0">
                <a:latin typeface="Helvetica" panose="020B0604020202020204" pitchFamily="34" charset="0"/>
              </a:rPr>
              <a:t> </a:t>
            </a:r>
            <a:endParaRPr lang="es-MX" altLang="es-MX" sz="1600" b="1" dirty="0" smtClean="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684213" y="1844675"/>
            <a:ext cx="7921625" cy="3065463"/>
          </a:xfrm>
          <a:prstGeom prst="roundRect">
            <a:avLst/>
          </a:prstGeom>
          <a:solidFill>
            <a:schemeClr val="bg1">
              <a:lumMod val="85000"/>
            </a:schemeClr>
          </a:solidFill>
        </p:spPr>
        <p:txBody>
          <a:bodyPr>
            <a:spAutoFit/>
          </a:bodyPr>
          <a:lstStyle/>
          <a:p>
            <a:pPr algn="ctr">
              <a:lnSpc>
                <a:spcPct val="150000"/>
              </a:lnSpc>
              <a:defRPr/>
            </a:pPr>
            <a:r>
              <a:rPr lang="es-ES" b="1" dirty="0">
                <a:ea typeface="Times New Roman" panose="02020603050405020304" pitchFamily="18" charset="0"/>
              </a:rPr>
              <a:t>II. Jurisdicción y competencia</a:t>
            </a:r>
          </a:p>
          <a:p>
            <a:pPr algn="ctr">
              <a:lnSpc>
                <a:spcPct val="150000"/>
              </a:lnSpc>
              <a:defRPr/>
            </a:pPr>
            <a:r>
              <a:rPr lang="es-MX" sz="1400" b="1" dirty="0">
                <a:ea typeface="Calibri" panose="020F0502020204030204" pitchFamily="34" charset="0"/>
                <a:cs typeface="Times New Roman" panose="02020603050405020304" pitchFamily="18" charset="0"/>
              </a:rPr>
              <a:t>(SUP-RAP-593/2017) </a:t>
            </a:r>
            <a:endParaRPr lang="es-MX" sz="1400" dirty="0">
              <a:ea typeface="Calibri" panose="020F0502020204030204" pitchFamily="34" charset="0"/>
              <a:cs typeface="Times New Roman" panose="02020603050405020304" pitchFamily="18" charset="0"/>
            </a:endParaRPr>
          </a:p>
          <a:p>
            <a:pPr algn="just">
              <a:lnSpc>
                <a:spcPct val="150000"/>
              </a:lnSpc>
              <a:defRPr/>
            </a:pPr>
            <a:endParaRPr lang="es-MX" sz="1400" dirty="0"/>
          </a:p>
          <a:p>
            <a:pPr algn="just">
              <a:lnSpc>
                <a:spcPct val="150000"/>
              </a:lnSpc>
              <a:defRPr/>
            </a:pPr>
            <a:r>
              <a:rPr lang="es-MX" sz="1400" dirty="0"/>
              <a:t>Esta Sala Superior es competente para conocer del actual recurso de apelación, en términos del artículo 44, apartado 1, inciso a), de la Ley de Medios, en el cual se establece su competencia para conocer de </a:t>
            </a:r>
            <a:r>
              <a:rPr lang="es-MX" sz="1400" i="1" dirty="0"/>
              <a:t>resoluciones de los órganos centrales del Instituto,</a:t>
            </a:r>
            <a:r>
              <a:rPr lang="es-MX" sz="1400" dirty="0"/>
              <a:t> porque en la demanda del presente asunto, el PRD impugna un Acuerdo emitido por el Consejo General. </a:t>
            </a:r>
          </a:p>
          <a:p>
            <a:pPr algn="just">
              <a:lnSpc>
                <a:spcPct val="150000"/>
              </a:lnSpc>
              <a:defRPr/>
            </a:pPr>
            <a:endParaRPr lang="es-MX" sz="1400" dirty="0">
              <a:ea typeface="Calibri" panose="020F050202020403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2916238" y="2276475"/>
            <a:ext cx="2998787" cy="1327150"/>
          </a:xfrm>
          <a:prstGeom prst="roundRect">
            <a:avLst/>
          </a:prstGeom>
          <a:solidFill>
            <a:schemeClr val="accent3">
              <a:lumMod val="65000"/>
            </a:schemeClr>
          </a:solidFill>
        </p:spPr>
        <p:txBody>
          <a:bodyPr wrap="none">
            <a:spAutoFit/>
          </a:bodyPr>
          <a:lstStyle/>
          <a:p>
            <a:pPr algn="ctr">
              <a:defRPr/>
            </a:pPr>
            <a:endParaRPr lang="es-ES_tradnl" altLang="es-MX" sz="2400" b="1" dirty="0"/>
          </a:p>
          <a:p>
            <a:pPr algn="ctr">
              <a:defRPr/>
            </a:pPr>
            <a:r>
              <a:rPr lang="es-ES_tradnl" altLang="es-MX" sz="2400" b="1" dirty="0"/>
              <a:t>III. PROCEDENCIA</a:t>
            </a:r>
          </a:p>
          <a:p>
            <a:pPr algn="ctr">
              <a:defRPr/>
            </a:pPr>
            <a:r>
              <a:rPr lang="es-ES_tradnl" altLang="es-MX" sz="2400" b="1" dirty="0"/>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3 Rectángulo"/>
          <p:cNvSpPr>
            <a:spLocks noChangeArrowheads="1"/>
          </p:cNvSpPr>
          <p:nvPr/>
        </p:nvSpPr>
        <p:spPr bwMode="auto">
          <a:xfrm>
            <a:off x="3941763" y="333375"/>
            <a:ext cx="762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s-ES_tradnl" altLang="es-MX" b="1"/>
              <a:t>     </a:t>
            </a:r>
          </a:p>
          <a:p>
            <a:pPr algn="ctr"/>
            <a:r>
              <a:rPr lang="es-ES_tradnl" altLang="es-MX" b="1"/>
              <a:t>         </a:t>
            </a:r>
            <a:endParaRPr lang="es-MX" altLang="es-MX" sz="2400">
              <a:solidFill>
                <a:srgbClr val="006600"/>
              </a:solidFill>
            </a:endParaRPr>
          </a:p>
        </p:txBody>
      </p:sp>
      <p:sp>
        <p:nvSpPr>
          <p:cNvPr id="3" name="Rectángulo redondeado 2"/>
          <p:cNvSpPr/>
          <p:nvPr/>
        </p:nvSpPr>
        <p:spPr>
          <a:xfrm>
            <a:off x="527050" y="1989138"/>
            <a:ext cx="8353425" cy="3370262"/>
          </a:xfrm>
          <a:prstGeom prst="roundRect">
            <a:avLst/>
          </a:prstGeom>
          <a:solidFill>
            <a:schemeClr val="bg1">
              <a:lumMod val="85000"/>
            </a:schemeClr>
          </a:solidFill>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defRPr/>
            </a:pPr>
            <a:endParaRPr lang="es-ES_tradnl" altLang="es-MX" sz="1600" b="1" dirty="0"/>
          </a:p>
          <a:p>
            <a:pPr algn="just">
              <a:defRPr/>
            </a:pPr>
            <a:r>
              <a:rPr lang="es-ES_tradnl" altLang="es-MX" sz="1600" b="1" dirty="0" smtClean="0"/>
              <a:t>En este apartado se exponen las razones por las cuales el órgano jurisdiccional considera que el medio de impugnación </a:t>
            </a:r>
            <a:r>
              <a:rPr lang="es-ES_tradnl" altLang="es-MX" sz="1600" b="1" dirty="0" smtClean="0">
                <a:solidFill>
                  <a:srgbClr val="FF0000"/>
                </a:solidFill>
              </a:rPr>
              <a:t>cumple o no </a:t>
            </a:r>
            <a:r>
              <a:rPr lang="es-ES_tradnl" altLang="es-MX" sz="1600" b="1" dirty="0" smtClean="0"/>
              <a:t>los requisitos de procedencia (</a:t>
            </a:r>
            <a:r>
              <a:rPr lang="es-ES_tradnl" altLang="es-MX" sz="1600" b="1" dirty="0" err="1" smtClean="0"/>
              <a:t>desechamiento</a:t>
            </a:r>
            <a:r>
              <a:rPr lang="es-ES_tradnl" altLang="es-MX" sz="1600" b="1" dirty="0" smtClean="0"/>
              <a:t>/sobreseimiento).</a:t>
            </a:r>
          </a:p>
          <a:p>
            <a:pPr algn="just">
              <a:defRPr/>
            </a:pPr>
            <a:endParaRPr lang="es-ES_tradnl" altLang="es-MX" sz="1600" b="1" dirty="0" smtClean="0"/>
          </a:p>
          <a:p>
            <a:pPr algn="just">
              <a:defRPr/>
            </a:pPr>
            <a:r>
              <a:rPr lang="es-ES_tradnl" altLang="es-MX" sz="1600" b="1" dirty="0" smtClean="0"/>
              <a:t>Se explica:</a:t>
            </a:r>
          </a:p>
          <a:p>
            <a:pPr>
              <a:defRPr/>
            </a:pPr>
            <a:r>
              <a:rPr lang="es-ES_tradnl" altLang="es-MX" sz="1600" b="1" dirty="0" smtClean="0"/>
              <a:t> </a:t>
            </a:r>
            <a:endParaRPr lang="es-MX" altLang="es-MX" sz="1600" dirty="0" smtClean="0"/>
          </a:p>
          <a:p>
            <a:pPr algn="just">
              <a:buFont typeface="Wingdings" panose="05000000000000000000" pitchFamily="2" charset="2"/>
              <a:buChar char="ü"/>
              <a:defRPr/>
            </a:pPr>
            <a:r>
              <a:rPr lang="es-ES_tradnl" altLang="es-MX" sz="1600" dirty="0" smtClean="0"/>
              <a:t> La </a:t>
            </a:r>
            <a:r>
              <a:rPr lang="es-ES_tradnl" altLang="es-MX" sz="1600" b="1" dirty="0" smtClean="0">
                <a:solidFill>
                  <a:srgbClr val="FF0000"/>
                </a:solidFill>
              </a:rPr>
              <a:t>causal de improcedencia que se invoque.</a:t>
            </a:r>
            <a:endParaRPr lang="es-ES_tradnl" altLang="es-MX" sz="1600" dirty="0" smtClean="0"/>
          </a:p>
          <a:p>
            <a:pPr algn="just">
              <a:buFont typeface="Wingdings" panose="05000000000000000000" pitchFamily="2" charset="2"/>
              <a:buChar char="ü"/>
              <a:defRPr/>
            </a:pPr>
            <a:endParaRPr lang="es-MX" altLang="es-MX" sz="1600" dirty="0" smtClean="0"/>
          </a:p>
          <a:p>
            <a:pPr algn="just">
              <a:buFont typeface="Wingdings" panose="05000000000000000000" pitchFamily="2" charset="2"/>
              <a:buChar char="ü"/>
              <a:defRPr/>
            </a:pPr>
            <a:r>
              <a:rPr lang="es-ES_tradnl" altLang="es-MX" sz="1600" dirty="0" smtClean="0"/>
              <a:t> Cuando sea </a:t>
            </a:r>
            <a:r>
              <a:rPr lang="es-ES_tradnl" altLang="es-MX" sz="1600" b="1" dirty="0" smtClean="0">
                <a:solidFill>
                  <a:srgbClr val="FF0000"/>
                </a:solidFill>
              </a:rPr>
              <a:t>necesario destacar algún aspecto sobre el cumplimiento </a:t>
            </a:r>
            <a:r>
              <a:rPr lang="es-ES_tradnl" altLang="es-MX" sz="1600" dirty="0" smtClean="0"/>
              <a:t>de algún requisito de procedencia. (firma en el escrito de presentación). </a:t>
            </a:r>
            <a:endParaRPr lang="es-MX" altLang="es-MX" sz="1600" dirty="0" smtClean="0"/>
          </a:p>
          <a:p>
            <a:pPr algn="just">
              <a:defRPr/>
            </a:pPr>
            <a:r>
              <a:rPr lang="es-ES_tradnl" altLang="es-MX" sz="1600" b="1" dirty="0" smtClean="0">
                <a:latin typeface="Helvetica" panose="020B0604020202020204" pitchFamily="34" charset="0"/>
                <a:ea typeface="Calibri" panose="020F0502020204030204" pitchFamily="34" charset="0"/>
                <a:cs typeface="Arial" panose="020B0604020202020204" pitchFamily="34" charset="0"/>
              </a:rPr>
              <a:t> </a:t>
            </a:r>
            <a:endParaRPr lang="es-MX" altLang="es-MX" sz="1600" b="1"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36868" name="Rectángulo 1"/>
          <p:cNvSpPr>
            <a:spLocks noChangeArrowheads="1"/>
          </p:cNvSpPr>
          <p:nvPr/>
        </p:nvSpPr>
        <p:spPr bwMode="auto">
          <a:xfrm>
            <a:off x="3348038" y="1162050"/>
            <a:ext cx="2266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ES_tradnl" altLang="es-MX" b="1"/>
              <a:t>III. PROCEDENCIA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3 Rectángulo"/>
          <p:cNvSpPr>
            <a:spLocks noChangeArrowheads="1"/>
          </p:cNvSpPr>
          <p:nvPr/>
        </p:nvSpPr>
        <p:spPr bwMode="auto">
          <a:xfrm>
            <a:off x="3941763" y="333375"/>
            <a:ext cx="762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s-ES_tradnl" altLang="es-MX" b="1"/>
              <a:t>     </a:t>
            </a:r>
          </a:p>
          <a:p>
            <a:pPr algn="ctr"/>
            <a:r>
              <a:rPr lang="es-ES_tradnl" altLang="es-MX" b="1"/>
              <a:t>         </a:t>
            </a:r>
            <a:endParaRPr lang="es-MX" altLang="es-MX" sz="2400">
              <a:solidFill>
                <a:srgbClr val="006600"/>
              </a:solidFill>
            </a:endParaRPr>
          </a:p>
        </p:txBody>
      </p:sp>
      <p:sp>
        <p:nvSpPr>
          <p:cNvPr id="3" name="Rectángulo redondeado 2"/>
          <p:cNvSpPr/>
          <p:nvPr/>
        </p:nvSpPr>
        <p:spPr>
          <a:xfrm>
            <a:off x="395288" y="703263"/>
            <a:ext cx="8424862" cy="5345112"/>
          </a:xfrm>
          <a:prstGeom prst="roundRect">
            <a:avLst/>
          </a:prstGeom>
          <a:solidFill>
            <a:schemeClr val="bg1">
              <a:lumMod val="85000"/>
            </a:schemeClr>
          </a:solidFill>
        </p:spPr>
        <p:txBody>
          <a:bodyPr>
            <a:spAutoFit/>
          </a:bodyPr>
          <a:lstStyle/>
          <a:p>
            <a:pPr algn="ctr">
              <a:defRPr/>
            </a:pPr>
            <a:r>
              <a:rPr lang="es-MX" sz="2000" b="1" dirty="0"/>
              <a:t>III. Procedencia</a:t>
            </a:r>
          </a:p>
          <a:p>
            <a:pPr algn="ctr">
              <a:defRPr/>
            </a:pPr>
            <a:r>
              <a:rPr lang="es-MX" sz="1400" b="1" dirty="0">
                <a:ea typeface="Calibri" panose="020F0502020204030204" pitchFamily="34" charset="0"/>
                <a:cs typeface="Times New Roman" panose="02020603050405020304" pitchFamily="18" charset="0"/>
              </a:rPr>
              <a:t> (SUP-RAP-593/2017) </a:t>
            </a:r>
            <a:r>
              <a:rPr lang="es-MX" sz="1600" b="1" dirty="0"/>
              <a:t> </a:t>
            </a:r>
            <a:endParaRPr lang="es-MX" sz="1600" b="1" dirty="0"/>
          </a:p>
          <a:p>
            <a:pPr algn="ctr">
              <a:defRPr/>
            </a:pPr>
            <a:endParaRPr lang="es-MX" sz="1600" b="1" dirty="0"/>
          </a:p>
          <a:p>
            <a:pPr algn="just">
              <a:defRPr/>
            </a:pPr>
            <a:r>
              <a:rPr lang="es-MX" sz="1600" b="1" dirty="0"/>
              <a:t>1.</a:t>
            </a:r>
            <a:r>
              <a:rPr lang="es-MX" sz="1600" dirty="0"/>
              <a:t> </a:t>
            </a:r>
            <a:r>
              <a:rPr lang="es-MX" sz="1600" b="1" dirty="0"/>
              <a:t>Forma.</a:t>
            </a:r>
            <a:r>
              <a:rPr lang="es-MX" sz="1600" dirty="0"/>
              <a:t> La demanda se presentó por escrito ante el INE; en ella se hace constar el </a:t>
            </a:r>
            <a:r>
              <a:rPr lang="es-MX" sz="1600" b="1" dirty="0"/>
              <a:t>nombre</a:t>
            </a:r>
            <a:r>
              <a:rPr lang="es-MX" sz="1600" dirty="0"/>
              <a:t> del representante del PRD ante el Consejo General del INE, así como su </a:t>
            </a:r>
            <a:r>
              <a:rPr lang="es-MX" sz="1600" b="1" dirty="0"/>
              <a:t>firma autógrafa</a:t>
            </a:r>
            <a:r>
              <a:rPr lang="es-MX" sz="1600" dirty="0"/>
              <a:t>; se identifica el </a:t>
            </a:r>
            <a:r>
              <a:rPr lang="es-MX" sz="1600" b="1" dirty="0"/>
              <a:t>acto impugnado y la autoridad responsable</a:t>
            </a:r>
            <a:r>
              <a:rPr lang="es-MX" sz="1600" dirty="0"/>
              <a:t>; se mencionan los </a:t>
            </a:r>
            <a:r>
              <a:rPr lang="es-MX" sz="1600" b="1" dirty="0"/>
              <a:t>hechos</a:t>
            </a:r>
            <a:r>
              <a:rPr lang="es-MX" sz="1600" dirty="0"/>
              <a:t> en que se basa la impugnación; los </a:t>
            </a:r>
            <a:r>
              <a:rPr lang="es-MX" sz="1600" b="1" dirty="0"/>
              <a:t>agravios </a:t>
            </a:r>
            <a:r>
              <a:rPr lang="es-MX" sz="1600" dirty="0"/>
              <a:t>que causa el acto impugnado y los </a:t>
            </a:r>
            <a:r>
              <a:rPr lang="es-MX" sz="1600" b="1" dirty="0"/>
              <a:t>preceptos presuntamente violados.</a:t>
            </a:r>
          </a:p>
          <a:p>
            <a:pPr algn="just">
              <a:defRPr/>
            </a:pPr>
            <a:endParaRPr lang="es-MX" sz="1600" dirty="0"/>
          </a:p>
          <a:p>
            <a:pPr algn="just">
              <a:defRPr/>
            </a:pPr>
            <a:r>
              <a:rPr lang="es-MX" sz="1600" b="1" dirty="0"/>
              <a:t>2. Oportunidad. </a:t>
            </a:r>
            <a:r>
              <a:rPr lang="es-MX" sz="1600" dirty="0"/>
              <a:t>El recurso se presentó </a:t>
            </a:r>
            <a:r>
              <a:rPr lang="es-MX" sz="1600" b="1" dirty="0"/>
              <a:t>en tiempo, </a:t>
            </a:r>
            <a:r>
              <a:rPr lang="es-MX" sz="1600" dirty="0"/>
              <a:t>porque el Acuerdo impugnado se emitió en la sesión que celebró el Consejo General el dieciocho de agosto y la demanda se presentó el veintidós siguiente, por lo que se encuentra dentro del plazo de cuatro días, previsto en el artículo 8 de la Ley de Medios, para la presentación.</a:t>
            </a:r>
          </a:p>
          <a:p>
            <a:pPr algn="just">
              <a:defRPr/>
            </a:pPr>
            <a:endParaRPr lang="es-MX" sz="1600" dirty="0"/>
          </a:p>
          <a:p>
            <a:pPr algn="just">
              <a:defRPr/>
            </a:pPr>
            <a:r>
              <a:rPr lang="es-MX" sz="1600" b="1" dirty="0"/>
              <a:t>3. Legitimación y personería. </a:t>
            </a:r>
            <a:r>
              <a:rPr lang="es-MX" sz="1600" dirty="0"/>
              <a:t>Los requisitos señalados </a:t>
            </a:r>
            <a:r>
              <a:rPr lang="es-MX" sz="1600" b="1" dirty="0"/>
              <a:t>están satisfechos</a:t>
            </a:r>
            <a:r>
              <a:rPr lang="es-MX" sz="1600" dirty="0"/>
              <a:t>, dado que el recurso fue interpuesto por un partido político, a través de su representante ante el Consejo General, calidad que le reconoció la responsable en su respectivo informe circunstanciado, acorde con lo establecido en los artículos 18, párrafo 2, inciso a) y 45, párrafo 1, inciso a), de la Ley de Medios, respectivamente.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3 Rectángulo"/>
          <p:cNvSpPr>
            <a:spLocks noChangeArrowheads="1"/>
          </p:cNvSpPr>
          <p:nvPr/>
        </p:nvSpPr>
        <p:spPr bwMode="auto">
          <a:xfrm>
            <a:off x="3941763" y="333375"/>
            <a:ext cx="762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s-ES_tradnl" altLang="es-MX" b="1"/>
              <a:t>     </a:t>
            </a:r>
          </a:p>
          <a:p>
            <a:pPr algn="ctr"/>
            <a:r>
              <a:rPr lang="es-ES_tradnl" altLang="es-MX" b="1"/>
              <a:t>         </a:t>
            </a:r>
            <a:endParaRPr lang="es-MX" altLang="es-MX" sz="2400">
              <a:solidFill>
                <a:srgbClr val="006600"/>
              </a:solidFill>
            </a:endParaRPr>
          </a:p>
        </p:txBody>
      </p:sp>
      <p:sp>
        <p:nvSpPr>
          <p:cNvPr id="3" name="Rectángulo redondeado 2"/>
          <p:cNvSpPr/>
          <p:nvPr/>
        </p:nvSpPr>
        <p:spPr>
          <a:xfrm>
            <a:off x="395288" y="908050"/>
            <a:ext cx="8424862" cy="4937125"/>
          </a:xfrm>
          <a:prstGeom prst="roundRect">
            <a:avLst/>
          </a:prstGeom>
          <a:solidFill>
            <a:schemeClr val="bg1">
              <a:lumMod val="85000"/>
            </a:schemeClr>
          </a:solidFill>
        </p:spPr>
        <p:txBody>
          <a:bodyPr>
            <a:spAutoFit/>
          </a:bodyPr>
          <a:lstStyle/>
          <a:p>
            <a:pPr algn="just">
              <a:defRPr/>
            </a:pPr>
            <a:r>
              <a:rPr lang="es-MX" sz="1400" b="1" dirty="0"/>
              <a:t>4. Interés para interponer el recurso.</a:t>
            </a:r>
            <a:r>
              <a:rPr lang="es-MX" sz="1400" dirty="0"/>
              <a:t> El PRD </a:t>
            </a:r>
            <a:r>
              <a:rPr lang="es-MX" sz="1400" b="1" dirty="0"/>
              <a:t>cuenta con interés jurídico </a:t>
            </a:r>
            <a:r>
              <a:rPr lang="es-MX" sz="1400" dirty="0"/>
              <a:t>para interponer el actual recurso, porque el Acuerdo impugnado se relaciona con las recomendaciones que se emitieron respecto de la información y difusión de las actividades de precampaña y campaña a través de los noticiarios de los partidos políticos en el PEF.</a:t>
            </a:r>
          </a:p>
          <a:p>
            <a:pPr algn="just">
              <a:defRPr/>
            </a:pPr>
            <a:endParaRPr lang="es-MX" sz="1400" dirty="0"/>
          </a:p>
          <a:p>
            <a:pPr algn="just">
              <a:defRPr/>
            </a:pPr>
            <a:r>
              <a:rPr lang="es-MX" sz="1400" dirty="0"/>
              <a:t>Lo anterior es así, porque ha sido criterio de esta Sala Superior que los partidos políticos pueden deducir acciones en defensa del interés público, denominadas por este órgano jurisdiccional electoral especializado como "acciones tuitivas de intereses difusos", para impugnar actos o resoluciones de los órganos del Instituto Nacional Electoral, que por su naturaleza y consecuencias pudieran trascender al desarrollo del proceso electoral o afectar los principios rectores de la función electoral.</a:t>
            </a:r>
          </a:p>
          <a:p>
            <a:pPr algn="just">
              <a:defRPr/>
            </a:pPr>
            <a:endParaRPr lang="es-MX" sz="1400" b="1" dirty="0"/>
          </a:p>
          <a:p>
            <a:pPr algn="just">
              <a:defRPr/>
            </a:pPr>
            <a:r>
              <a:rPr lang="es-MX" sz="1400" b="1" dirty="0"/>
              <a:t>5. </a:t>
            </a:r>
            <a:r>
              <a:rPr lang="es-MX" sz="1400" b="1" dirty="0" err="1"/>
              <a:t>Definitividad</a:t>
            </a:r>
            <a:r>
              <a:rPr lang="es-MX" sz="1400" b="1" dirty="0"/>
              <a:t>. </a:t>
            </a:r>
            <a:r>
              <a:rPr lang="es-MX" sz="1400" dirty="0"/>
              <a:t>Esta Sala Superior </a:t>
            </a:r>
            <a:r>
              <a:rPr lang="es-MX" sz="1400" b="1" dirty="0"/>
              <a:t>no advierte </a:t>
            </a:r>
            <a:r>
              <a:rPr lang="es-MX" sz="1400" dirty="0"/>
              <a:t>algún otro medio de impugnación que deba agotarse por el recurrente antes de acudir a esta instancia, con lo cual debe tenerse por satisfecho el requisito</a:t>
            </a:r>
            <a:r>
              <a:rPr lang="es-MX" sz="1400" dirty="0">
                <a:solidFill>
                  <a:srgbClr val="FF0000"/>
                </a:solidFill>
              </a:rPr>
              <a:t>2</a:t>
            </a:r>
            <a:r>
              <a:rPr lang="es-MX" sz="1400" dirty="0"/>
              <a:t>. </a:t>
            </a:r>
          </a:p>
          <a:p>
            <a:pPr algn="just">
              <a:defRPr/>
            </a:pPr>
            <a:endParaRPr lang="es-ES" sz="1400" dirty="0"/>
          </a:p>
          <a:p>
            <a:pPr algn="just">
              <a:defRPr/>
            </a:pPr>
            <a:r>
              <a:rPr lang="es-ES" sz="1200" b="1" dirty="0">
                <a:solidFill>
                  <a:srgbClr val="FF0000"/>
                </a:solidFill>
              </a:rPr>
              <a:t>2</a:t>
            </a:r>
            <a:r>
              <a:rPr lang="es-ES" sz="1200" dirty="0"/>
              <a:t>. Sirve de apoyo a lo expuesto, las tesis de jurisprudencia sustentadas por esta Sala Superior, números </a:t>
            </a:r>
            <a:r>
              <a:rPr lang="es-ES" sz="1200" b="1" dirty="0"/>
              <a:t>15/2000 </a:t>
            </a:r>
            <a:r>
              <a:rPr lang="es-ES" sz="1200" dirty="0"/>
              <a:t>y, </a:t>
            </a:r>
            <a:r>
              <a:rPr lang="es-ES" sz="1200" b="1" dirty="0"/>
              <a:t>10/2005</a:t>
            </a:r>
            <a:r>
              <a:rPr lang="es-ES" sz="1200" dirty="0"/>
              <a:t>, de rubros: </a:t>
            </a:r>
            <a:r>
              <a:rPr lang="es-MX" sz="1200" b="1" dirty="0"/>
              <a:t>PARTIDOS POLÍTICOS NACIONALES. PUEDEN DEDUCIR ACCIONES TUITIVAS DE INTERESES DIFUSOS CONTRA LOS ACTOS DE PREPARACIÓN DE LAS ELECCIONES</a:t>
            </a:r>
            <a:r>
              <a:rPr lang="es-MX" sz="1200" dirty="0"/>
              <a:t>; y </a:t>
            </a:r>
            <a:r>
              <a:rPr lang="es-MX" sz="1200" b="1" dirty="0"/>
              <a:t>ACCIONES TUITIVAS DE INTERESES DIFUSOS. ELEMENTOS NECESARIOS PARA QUE LOS PARTIDOS POLÍTICOS LAS PUEDAN DEDUCIR.</a:t>
            </a:r>
            <a:endParaRPr lang="es-MX" sz="1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971550" y="2420938"/>
            <a:ext cx="7559675" cy="1225550"/>
          </a:xfrm>
          <a:prstGeom prst="roundRect">
            <a:avLst/>
          </a:prstGeom>
          <a:solidFill>
            <a:schemeClr val="bg1">
              <a:lumMod val="75000"/>
            </a:schemeClr>
          </a:solidFill>
        </p:spPr>
        <p:txBody>
          <a:bodyPr>
            <a:spAutoFit/>
          </a:bodyPr>
          <a:lstStyle/>
          <a:p>
            <a:pPr algn="ctr">
              <a:lnSpc>
                <a:spcPct val="150000"/>
              </a:lnSpc>
              <a:defRPr/>
            </a:pPr>
            <a:r>
              <a:rPr lang="es-MX" sz="1600" b="1" dirty="0">
                <a:ea typeface="Calibri" panose="020F0502020204030204" pitchFamily="34" charset="0"/>
              </a:rPr>
              <a:t>Revisar: </a:t>
            </a:r>
          </a:p>
          <a:p>
            <a:pPr algn="ctr">
              <a:lnSpc>
                <a:spcPct val="150000"/>
              </a:lnSpc>
              <a:defRPr/>
            </a:pPr>
            <a:r>
              <a:rPr lang="es-MX" sz="1600" b="1" dirty="0">
                <a:ea typeface="Calibri" panose="020F0502020204030204" pitchFamily="34" charset="0"/>
              </a:rPr>
              <a:t>(Acumulación, sección de ejecución, cambio de vía, incidente, </a:t>
            </a:r>
            <a:r>
              <a:rPr lang="es-MX" sz="1600" b="1" dirty="0" err="1">
                <a:ea typeface="Calibri" panose="020F0502020204030204" pitchFamily="34" charset="0"/>
              </a:rPr>
              <a:t>etc</a:t>
            </a:r>
            <a:r>
              <a:rPr lang="es-MX" sz="1600" b="1" dirty="0">
                <a:ea typeface="Calibri" panose="020F0502020204030204" pitchFamily="34" charset="0"/>
              </a:rPr>
              <a:t>).  </a:t>
            </a:r>
          </a:p>
          <a:p>
            <a:pPr algn="just">
              <a:defRPr/>
            </a:pPr>
            <a:endParaRPr lang="es-MX" b="1" dirty="0">
              <a:ea typeface="Calibri" panose="020F0502020204030204" pitchFamily="34" charset="0"/>
            </a:endParaRPr>
          </a:p>
        </p:txBody>
      </p:sp>
      <p:sp>
        <p:nvSpPr>
          <p:cNvPr id="43011" name="Rectángulo 4"/>
          <p:cNvSpPr>
            <a:spLocks noChangeArrowheads="1"/>
          </p:cNvSpPr>
          <p:nvPr/>
        </p:nvSpPr>
        <p:spPr bwMode="auto">
          <a:xfrm>
            <a:off x="3419475" y="1268413"/>
            <a:ext cx="25368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lnSpc>
                <a:spcPct val="150000"/>
              </a:lnSpc>
            </a:pPr>
            <a:r>
              <a:rPr lang="es-MX" altLang="es-MX" sz="2000" b="1"/>
              <a:t>Cuestiones previas</a:t>
            </a:r>
          </a:p>
          <a:p>
            <a:pPr algn="just">
              <a:lnSpc>
                <a:spcPct val="150000"/>
              </a:lnSpc>
            </a:pPr>
            <a:endParaRPr lang="es-MX" altLang="es-MX" sz="20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2411413" y="2349500"/>
            <a:ext cx="4354512" cy="1122363"/>
          </a:xfrm>
          <a:prstGeom prst="roundRect">
            <a:avLst/>
          </a:prstGeom>
          <a:solidFill>
            <a:schemeClr val="accent3">
              <a:lumMod val="65000"/>
            </a:schemeClr>
          </a:solidFill>
        </p:spPr>
        <p:txBody>
          <a:bodyPr/>
          <a:lstStyle/>
          <a:p>
            <a:pPr algn="ctr">
              <a:defRPr/>
            </a:pPr>
            <a:r>
              <a:rPr lang="es-ES_tradnl" altLang="es-MX" b="1" dirty="0" smtClean="0"/>
              <a:t>IV. ESTUDIO </a:t>
            </a:r>
            <a:r>
              <a:rPr lang="es-ES_tradnl" altLang="es-MX" b="1" dirty="0"/>
              <a:t>DE FONDO </a:t>
            </a:r>
          </a:p>
          <a:p>
            <a:pPr>
              <a:defRPr/>
            </a:pPr>
            <a:endParaRPr lang="es-MX"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p:cNvSpPr>
            <a:spLocks noChangeArrowheads="1"/>
          </p:cNvSpPr>
          <p:nvPr/>
        </p:nvSpPr>
        <p:spPr bwMode="auto">
          <a:xfrm>
            <a:off x="1258888" y="2708275"/>
            <a:ext cx="6769100" cy="1227138"/>
          </a:xfrm>
          <a:prstGeom prst="roundRect">
            <a:avLst/>
          </a:prstGeom>
          <a:solidFill>
            <a:schemeClr val="accent3">
              <a:lumMod val="65000"/>
            </a:schemeClr>
          </a:solid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s-ES_tradnl" altLang="es-MX" b="1" dirty="0" smtClean="0"/>
              <a:t> </a:t>
            </a:r>
          </a:p>
          <a:p>
            <a:pPr algn="ctr">
              <a:defRPr/>
            </a:pPr>
            <a:r>
              <a:rPr lang="es-ES_tradnl" altLang="es-MX" sz="2400" b="1" dirty="0" smtClean="0"/>
              <a:t>Lenguaje claro para la ciudadanía</a:t>
            </a:r>
          </a:p>
          <a:p>
            <a:pPr algn="ctr">
              <a:defRPr/>
            </a:pPr>
            <a:endParaRPr lang="es-MX" altLang="es-MX" sz="2400" dirty="0" smtClean="0">
              <a:solidFill>
                <a:srgbClr val="0066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3 Rectángulo"/>
          <p:cNvSpPr>
            <a:spLocks noChangeArrowheads="1"/>
          </p:cNvSpPr>
          <p:nvPr/>
        </p:nvSpPr>
        <p:spPr bwMode="auto">
          <a:xfrm>
            <a:off x="3941763" y="111125"/>
            <a:ext cx="762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s-ES_tradnl" altLang="es-MX" b="1"/>
              <a:t>     </a:t>
            </a:r>
          </a:p>
          <a:p>
            <a:pPr algn="ctr"/>
            <a:r>
              <a:rPr lang="es-ES_tradnl" altLang="es-MX" b="1"/>
              <a:t>         </a:t>
            </a:r>
            <a:endParaRPr lang="es-MX" altLang="es-MX" sz="2400">
              <a:solidFill>
                <a:srgbClr val="006600"/>
              </a:solidFill>
            </a:endParaRPr>
          </a:p>
        </p:txBody>
      </p:sp>
      <p:sp>
        <p:nvSpPr>
          <p:cNvPr id="45059" name="Rectángulo 1"/>
          <p:cNvSpPr>
            <a:spLocks noChangeArrowheads="1"/>
          </p:cNvSpPr>
          <p:nvPr/>
        </p:nvSpPr>
        <p:spPr bwMode="auto">
          <a:xfrm>
            <a:off x="2814638" y="0"/>
            <a:ext cx="3778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s-ES_tradnl" altLang="es-MX" sz="2400" b="1"/>
              <a:t>IV. ESTUDIO DE FONDO </a:t>
            </a:r>
          </a:p>
        </p:txBody>
      </p:sp>
      <p:sp>
        <p:nvSpPr>
          <p:cNvPr id="3" name="Rectángulo redondeado 2"/>
          <p:cNvSpPr/>
          <p:nvPr/>
        </p:nvSpPr>
        <p:spPr>
          <a:xfrm>
            <a:off x="19050" y="561975"/>
            <a:ext cx="9159875" cy="6096000"/>
          </a:xfrm>
          <a:prstGeom prst="roundRect">
            <a:avLst/>
          </a:prstGeom>
          <a:solidFill>
            <a:schemeClr val="bg1">
              <a:lumMod val="75000"/>
            </a:schemeClr>
          </a:solidFill>
        </p:spPr>
        <p:txBody>
          <a:bodyPr>
            <a:spAutoFit/>
          </a:bodyPr>
          <a:lstStyle/>
          <a:p>
            <a:pPr algn="just">
              <a:defRPr/>
            </a:pPr>
            <a:r>
              <a:rPr lang="es-ES_tradnl" sz="1600" b="1" dirty="0"/>
              <a:t>Tiene como propósito presentar los razonamientos que justifican la decisión del tribunal. </a:t>
            </a:r>
            <a:endParaRPr lang="es-ES_tradnl" sz="1600" b="1" dirty="0"/>
          </a:p>
          <a:p>
            <a:pPr algn="just">
              <a:defRPr/>
            </a:pPr>
            <a:endParaRPr lang="es-ES_tradnl" sz="1600" b="1" dirty="0"/>
          </a:p>
          <a:p>
            <a:pPr algn="just">
              <a:defRPr/>
            </a:pPr>
            <a:r>
              <a:rPr lang="es-ES_tradnl" sz="1600" b="1" dirty="0"/>
              <a:t>Se </a:t>
            </a:r>
            <a:r>
              <a:rPr lang="es-ES_tradnl" sz="1600" b="1" dirty="0"/>
              <a:t>separa en dos partes: </a:t>
            </a:r>
            <a:endParaRPr lang="es-ES_tradnl" sz="1600" b="1" dirty="0"/>
          </a:p>
          <a:p>
            <a:pPr algn="just">
              <a:defRPr/>
            </a:pPr>
            <a:endParaRPr lang="es-ES_tradnl" sz="1600" b="1" dirty="0">
              <a:solidFill>
                <a:srgbClr val="FF0000"/>
              </a:solidFill>
            </a:endParaRPr>
          </a:p>
          <a:p>
            <a:pPr marL="285750" indent="-285750" algn="just">
              <a:buFont typeface="Wingdings" panose="05000000000000000000" pitchFamily="2" charset="2"/>
              <a:buChar char="ü"/>
              <a:defRPr/>
            </a:pPr>
            <a:r>
              <a:rPr lang="es-ES_tradnl" sz="1600" b="1" dirty="0">
                <a:solidFill>
                  <a:srgbClr val="FF0000"/>
                </a:solidFill>
              </a:rPr>
              <a:t>el </a:t>
            </a:r>
            <a:r>
              <a:rPr lang="es-ES_tradnl" sz="1600" b="1" dirty="0">
                <a:solidFill>
                  <a:srgbClr val="FF0000"/>
                </a:solidFill>
              </a:rPr>
              <a:t>planteamiento del </a:t>
            </a:r>
            <a:r>
              <a:rPr lang="es-ES_tradnl" sz="1600" b="1" dirty="0">
                <a:solidFill>
                  <a:srgbClr val="FF0000"/>
                </a:solidFill>
              </a:rPr>
              <a:t>problema;</a:t>
            </a:r>
          </a:p>
          <a:p>
            <a:pPr marL="285750" indent="-285750" algn="just">
              <a:buFont typeface="Wingdings" panose="05000000000000000000" pitchFamily="2" charset="2"/>
              <a:buChar char="ü"/>
              <a:defRPr/>
            </a:pPr>
            <a:r>
              <a:rPr lang="es-ES_tradnl" sz="1600" b="1" dirty="0">
                <a:solidFill>
                  <a:srgbClr val="FF0000"/>
                </a:solidFill>
              </a:rPr>
              <a:t>y </a:t>
            </a:r>
            <a:r>
              <a:rPr lang="es-ES_tradnl" sz="1600" b="1" dirty="0">
                <a:solidFill>
                  <a:srgbClr val="FF0000"/>
                </a:solidFill>
              </a:rPr>
              <a:t>los argumentos que sustentan la resolución.</a:t>
            </a:r>
          </a:p>
          <a:p>
            <a:pPr algn="just">
              <a:defRPr/>
            </a:pPr>
            <a:endParaRPr lang="es-ES_tradnl" sz="1600" b="1" dirty="0"/>
          </a:p>
          <a:p>
            <a:pPr algn="just">
              <a:defRPr/>
            </a:pPr>
            <a:r>
              <a:rPr lang="es-ES_tradnl" sz="1600" b="1" dirty="0"/>
              <a:t> </a:t>
            </a:r>
            <a:endParaRPr lang="es-MX" sz="1600" dirty="0"/>
          </a:p>
          <a:p>
            <a:pPr marL="285750" indent="-285750" algn="just">
              <a:buFont typeface="Wingdings" panose="05000000000000000000" pitchFamily="2" charset="2"/>
              <a:buChar char="ü"/>
              <a:defRPr/>
            </a:pPr>
            <a:r>
              <a:rPr lang="es-ES_tradnl" sz="1600" dirty="0"/>
              <a:t>El planteamiento del caso inicia con una exposición de los </a:t>
            </a:r>
            <a:r>
              <a:rPr lang="es-ES_tradnl" sz="1600" b="1" dirty="0"/>
              <a:t>agravios</a:t>
            </a:r>
            <a:r>
              <a:rPr lang="es-ES_tradnl" sz="1600" dirty="0"/>
              <a:t> formulados por el actor y los </a:t>
            </a:r>
            <a:r>
              <a:rPr lang="es-ES_tradnl" sz="1600" b="1" dirty="0"/>
              <a:t>puntos controvertidos de la resolución impugnada </a:t>
            </a:r>
            <a:r>
              <a:rPr lang="es-ES_tradnl" sz="1600" b="1" dirty="0">
                <a:solidFill>
                  <a:srgbClr val="FF0000"/>
                </a:solidFill>
              </a:rPr>
              <a:t>(no repetir primera instancia).</a:t>
            </a:r>
          </a:p>
          <a:p>
            <a:pPr marL="285750" indent="-285750" algn="just">
              <a:buFont typeface="Wingdings" panose="05000000000000000000" pitchFamily="2" charset="2"/>
              <a:buChar char="ü"/>
              <a:defRPr/>
            </a:pPr>
            <a:endParaRPr lang="es-MX" sz="1600" dirty="0">
              <a:solidFill>
                <a:srgbClr val="FF0000"/>
              </a:solidFill>
            </a:endParaRPr>
          </a:p>
          <a:p>
            <a:pPr marL="285750" indent="-285750" algn="just">
              <a:buFont typeface="Wingdings" panose="05000000000000000000" pitchFamily="2" charset="2"/>
              <a:buChar char="ü"/>
              <a:defRPr/>
            </a:pPr>
            <a:r>
              <a:rPr lang="es-ES_tradnl" sz="1600" dirty="0"/>
              <a:t>Se delimita de manera clara y concisa el problema jurídico distinguiendo el problema </a:t>
            </a:r>
            <a:r>
              <a:rPr lang="es-ES_tradnl" sz="1600" b="1" dirty="0"/>
              <a:t>principal</a:t>
            </a:r>
            <a:r>
              <a:rPr lang="es-ES_tradnl" sz="1600" dirty="0"/>
              <a:t> de sus respectivos sub-problemas </a:t>
            </a:r>
            <a:r>
              <a:rPr lang="es-ES_tradnl" sz="1600" b="1" dirty="0">
                <a:solidFill>
                  <a:srgbClr val="FF0000"/>
                </a:solidFill>
              </a:rPr>
              <a:t>(pretensión: petición/causa de pedir).</a:t>
            </a:r>
            <a:endParaRPr lang="es-MX" sz="1600" b="1" dirty="0">
              <a:solidFill>
                <a:srgbClr val="FF0000"/>
              </a:solidFill>
            </a:endParaRPr>
          </a:p>
          <a:p>
            <a:pPr marL="285750" indent="-285750" algn="just">
              <a:buFont typeface="Wingdings" panose="05000000000000000000" pitchFamily="2" charset="2"/>
              <a:buChar char="ü"/>
              <a:defRPr/>
            </a:pPr>
            <a:endParaRPr lang="es-ES_tradnl" sz="1600" dirty="0"/>
          </a:p>
          <a:p>
            <a:pPr marL="285750" indent="-285750" algn="just">
              <a:buFont typeface="Wingdings" panose="05000000000000000000" pitchFamily="2" charset="2"/>
              <a:buChar char="ü"/>
              <a:defRPr/>
            </a:pPr>
            <a:r>
              <a:rPr lang="es-ES_tradnl" sz="1600" dirty="0"/>
              <a:t>Se expone el orden en el que se estudian las problemáticas señaladas en el planteamiento del problema </a:t>
            </a:r>
            <a:r>
              <a:rPr lang="es-ES_tradnl" sz="1600" b="1" dirty="0">
                <a:solidFill>
                  <a:srgbClr val="FF0000"/>
                </a:solidFill>
              </a:rPr>
              <a:t>(resumen de agravios).</a:t>
            </a:r>
            <a:endParaRPr lang="es-MX" sz="1600" b="1" dirty="0">
              <a:solidFill>
                <a:srgbClr val="FF0000"/>
              </a:solidFill>
            </a:endParaRPr>
          </a:p>
          <a:p>
            <a:pPr marL="285750" indent="-285750" algn="just">
              <a:buFont typeface="Wingdings" panose="05000000000000000000" pitchFamily="2" charset="2"/>
              <a:buChar char="ü"/>
              <a:defRPr/>
            </a:pPr>
            <a:endParaRPr lang="es-ES_tradnl" sz="1600" dirty="0"/>
          </a:p>
          <a:p>
            <a:pPr marL="285750" indent="-285750" algn="just">
              <a:buFont typeface="Wingdings" panose="05000000000000000000" pitchFamily="2" charset="2"/>
              <a:buChar char="ü"/>
              <a:defRPr/>
            </a:pPr>
            <a:r>
              <a:rPr lang="es-ES_tradnl" sz="1600" dirty="0"/>
              <a:t>Se incluye el </a:t>
            </a:r>
            <a:r>
              <a:rPr lang="es-ES_tradnl" sz="1600" b="1" dirty="0">
                <a:solidFill>
                  <a:srgbClr val="FF0000"/>
                </a:solidFill>
              </a:rPr>
              <a:t>estudio de los agravios </a:t>
            </a:r>
            <a:r>
              <a:rPr lang="es-ES_tradnl" sz="1600" dirty="0"/>
              <a:t>en el que se exponen las razones que responden a los problemas jurídicos identificados en el planteamiento </a:t>
            </a:r>
            <a:r>
              <a:rPr lang="es-ES_tradnl" sz="1600" dirty="0">
                <a:solidFill>
                  <a:srgbClr val="FF0000"/>
                </a:solidFill>
              </a:rPr>
              <a:t>(exhaustividad en primera instancia</a:t>
            </a:r>
            <a:r>
              <a:rPr lang="es-ES_tradnl" sz="1600" dirty="0">
                <a:solidFill>
                  <a:srgbClr val="FF0000"/>
                </a:solidFill>
              </a:rPr>
              <a:t>).</a:t>
            </a:r>
            <a:endParaRPr lang="es-MX" sz="1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3"/>
          <p:cNvSpPr>
            <a:spLocks noChangeArrowheads="1"/>
          </p:cNvSpPr>
          <p:nvPr/>
        </p:nvSpPr>
        <p:spPr bwMode="auto">
          <a:xfrm>
            <a:off x="827088" y="2917825"/>
            <a:ext cx="7489825" cy="3386138"/>
          </a:xfrm>
          <a:prstGeom prst="roundRect">
            <a:avLst>
              <a:gd name="adj" fmla="val 2755"/>
            </a:avLst>
          </a:prstGeom>
          <a:noFill/>
          <a:ln w="12700" algn="ctr">
            <a:solidFill>
              <a:srgbClr val="B2B2B2"/>
            </a:solidFill>
            <a:round/>
            <a:headEnd/>
            <a:tailEnd/>
          </a:ln>
          <a:effectLst/>
        </p:spPr>
        <p:txBody>
          <a:bodyPr anchor="ctr"/>
          <a:lstStyle/>
          <a:p>
            <a:pPr marL="452438" indent="-187325" algn="just">
              <a:spcAft>
                <a:spcPts val="0"/>
              </a:spcAft>
              <a:defRPr/>
            </a:pPr>
            <a:endParaRPr lang="es-MX" b="1" dirty="0">
              <a:solidFill>
                <a:srgbClr val="000000"/>
              </a:solidFill>
              <a:latin typeface="+mn-lt"/>
              <a:ea typeface="Times New Roman"/>
              <a:cs typeface="Arial"/>
            </a:endParaRPr>
          </a:p>
          <a:p>
            <a:pPr marL="452438" indent="-187325" algn="just">
              <a:spcAft>
                <a:spcPts val="0"/>
              </a:spcAft>
              <a:defRPr/>
            </a:pPr>
            <a:r>
              <a:rPr lang="es-MX" b="1" dirty="0">
                <a:solidFill>
                  <a:srgbClr val="000000"/>
                </a:solidFill>
                <a:latin typeface="+mn-lt"/>
                <a:ea typeface="Times New Roman"/>
                <a:cs typeface="Arial"/>
              </a:rPr>
              <a:t>Ejemplo:</a:t>
            </a:r>
          </a:p>
          <a:p>
            <a:pPr marL="273050" indent="-7938" algn="just">
              <a:spcAft>
                <a:spcPts val="0"/>
              </a:spcAft>
              <a:defRPr/>
            </a:pPr>
            <a:r>
              <a:rPr lang="es-MX" sz="1700" dirty="0">
                <a:solidFill>
                  <a:srgbClr val="000000"/>
                </a:solidFill>
                <a:latin typeface="+mn-lt"/>
                <a:ea typeface="Times New Roman"/>
                <a:cs typeface="Arial"/>
              </a:rPr>
              <a:t>Se presenta un medio de impugnación en el cual se solicita la </a:t>
            </a:r>
            <a:r>
              <a:rPr lang="es-MX" sz="1700" b="1" dirty="0">
                <a:solidFill>
                  <a:srgbClr val="000000"/>
                </a:solidFill>
                <a:latin typeface="+mn-lt"/>
                <a:ea typeface="Times New Roman"/>
                <a:cs typeface="Arial"/>
              </a:rPr>
              <a:t>nulidad de una elección. </a:t>
            </a:r>
          </a:p>
          <a:p>
            <a:pPr marL="452438" indent="-187325" algn="just">
              <a:spcAft>
                <a:spcPts val="0"/>
              </a:spcAft>
              <a:defRPr/>
            </a:pPr>
            <a:endParaRPr lang="es-MX" sz="800" dirty="0">
              <a:solidFill>
                <a:srgbClr val="000000"/>
              </a:solidFill>
              <a:latin typeface="+mn-lt"/>
              <a:ea typeface="Times New Roman"/>
              <a:cs typeface="Arial"/>
            </a:endParaRPr>
          </a:p>
          <a:p>
            <a:pPr marL="608013" indent="-342900">
              <a:spcAft>
                <a:spcPts val="1200"/>
              </a:spcAft>
              <a:buClr>
                <a:srgbClr val="660033"/>
              </a:buClr>
              <a:buFont typeface="+mj-lt"/>
              <a:buAutoNum type="arabicPeriod"/>
              <a:defRPr/>
            </a:pPr>
            <a:r>
              <a:rPr lang="es-MX" sz="1700" dirty="0">
                <a:solidFill>
                  <a:srgbClr val="000000"/>
                </a:solidFill>
                <a:latin typeface="+mn-lt"/>
                <a:ea typeface="Times New Roman"/>
                <a:cs typeface="Arial"/>
              </a:rPr>
              <a:t>La </a:t>
            </a:r>
            <a:r>
              <a:rPr lang="es-MX" sz="1700" b="1" dirty="0">
                <a:solidFill>
                  <a:srgbClr val="FF0000"/>
                </a:solidFill>
                <a:latin typeface="+mn-lt"/>
                <a:ea typeface="Times New Roman"/>
                <a:cs typeface="Arial"/>
              </a:rPr>
              <a:t>pretensión del actor </a:t>
            </a:r>
            <a:r>
              <a:rPr lang="es-MX" sz="1700" dirty="0">
                <a:solidFill>
                  <a:srgbClr val="000000"/>
                </a:solidFill>
                <a:latin typeface="+mn-lt"/>
                <a:ea typeface="Times New Roman"/>
                <a:cs typeface="Arial"/>
              </a:rPr>
              <a:t>es que se anule una elección.</a:t>
            </a:r>
          </a:p>
          <a:p>
            <a:pPr marL="608013" indent="-342900">
              <a:spcAft>
                <a:spcPts val="1200"/>
              </a:spcAft>
              <a:buClr>
                <a:srgbClr val="660033"/>
              </a:buClr>
              <a:buFont typeface="+mj-lt"/>
              <a:buAutoNum type="arabicPeriod"/>
              <a:defRPr/>
            </a:pPr>
            <a:r>
              <a:rPr lang="es-MX" sz="1700" dirty="0">
                <a:solidFill>
                  <a:srgbClr val="000000"/>
                </a:solidFill>
                <a:latin typeface="+mn-lt"/>
                <a:ea typeface="Times New Roman"/>
                <a:cs typeface="Arial"/>
              </a:rPr>
              <a:t>La autoridad responsable </a:t>
            </a:r>
            <a:r>
              <a:rPr lang="es-MX" sz="1700" b="1" dirty="0">
                <a:solidFill>
                  <a:srgbClr val="FF0000"/>
                </a:solidFill>
                <a:latin typeface="+mn-lt"/>
                <a:ea typeface="Times New Roman"/>
                <a:cs typeface="Arial"/>
              </a:rPr>
              <a:t>defiende</a:t>
            </a:r>
            <a:r>
              <a:rPr lang="es-MX" sz="1700" dirty="0">
                <a:solidFill>
                  <a:srgbClr val="000000"/>
                </a:solidFill>
                <a:latin typeface="+mn-lt"/>
                <a:ea typeface="Times New Roman"/>
                <a:cs typeface="Arial"/>
              </a:rPr>
              <a:t> la resolución impugnada señalando que la elección se realizó conforme a derecho. </a:t>
            </a:r>
          </a:p>
          <a:p>
            <a:pPr marL="608013" indent="-342900">
              <a:spcAft>
                <a:spcPts val="600"/>
              </a:spcAft>
              <a:buClr>
                <a:srgbClr val="660033"/>
              </a:buClr>
              <a:buFont typeface="+mj-lt"/>
              <a:buAutoNum type="arabicPeriod"/>
              <a:defRPr/>
            </a:pPr>
            <a:r>
              <a:rPr lang="es-MX" sz="1700" dirty="0">
                <a:solidFill>
                  <a:srgbClr val="000000"/>
                </a:solidFill>
                <a:latin typeface="+mn-lt"/>
                <a:ea typeface="Times New Roman"/>
                <a:cs typeface="Arial"/>
              </a:rPr>
              <a:t>El tercero interesado </a:t>
            </a:r>
            <a:r>
              <a:rPr lang="es-MX" sz="1700" b="1" dirty="0">
                <a:solidFill>
                  <a:srgbClr val="FF0000"/>
                </a:solidFill>
                <a:ea typeface="Times New Roman"/>
                <a:cs typeface="Arial"/>
              </a:rPr>
              <a:t>señala su incompatibilidad </a:t>
            </a:r>
            <a:r>
              <a:rPr lang="es-MX" sz="1700" dirty="0">
                <a:solidFill>
                  <a:srgbClr val="000000"/>
                </a:solidFill>
                <a:latin typeface="+mn-lt"/>
                <a:ea typeface="Times New Roman"/>
                <a:cs typeface="Arial"/>
              </a:rPr>
              <a:t>con la pretensión del actor.</a:t>
            </a:r>
          </a:p>
          <a:p>
            <a:pPr marL="608013" indent="-342900" algn="just">
              <a:spcAft>
                <a:spcPts val="0"/>
              </a:spcAft>
              <a:buClr>
                <a:srgbClr val="660033"/>
              </a:buClr>
              <a:defRPr/>
            </a:pPr>
            <a:endParaRPr lang="es-MX" sz="800" dirty="0">
              <a:solidFill>
                <a:srgbClr val="000000"/>
              </a:solidFill>
              <a:latin typeface="+mn-lt"/>
              <a:ea typeface="Times New Roman"/>
              <a:cs typeface="Arial"/>
            </a:endParaRPr>
          </a:p>
          <a:p>
            <a:pPr marL="273050" indent="-7938" algn="just">
              <a:spcAft>
                <a:spcPts val="0"/>
              </a:spcAft>
              <a:buClr>
                <a:srgbClr val="660033"/>
              </a:buClr>
              <a:defRPr/>
            </a:pPr>
            <a:r>
              <a:rPr lang="es-MX" sz="1700" dirty="0">
                <a:solidFill>
                  <a:srgbClr val="000000"/>
                </a:solidFill>
                <a:latin typeface="+mn-lt"/>
                <a:ea typeface="Times New Roman"/>
                <a:cs typeface="Arial"/>
              </a:rPr>
              <a:t>En consecuencia, la fijación y estudio de </a:t>
            </a:r>
            <a:r>
              <a:rPr lang="es-MX" sz="1700" b="1" dirty="0">
                <a:solidFill>
                  <a:srgbClr val="000000"/>
                </a:solidFill>
                <a:latin typeface="+mn-lt"/>
                <a:ea typeface="Times New Roman"/>
                <a:cs typeface="Arial"/>
              </a:rPr>
              <a:t>la </a:t>
            </a:r>
            <a:r>
              <a:rPr lang="es-MX" sz="1700" b="1" dirty="0" err="1">
                <a:solidFill>
                  <a:srgbClr val="000000"/>
                </a:solidFill>
                <a:latin typeface="+mn-lt"/>
                <a:ea typeface="Times New Roman"/>
                <a:cs typeface="Arial"/>
              </a:rPr>
              <a:t>litis</a:t>
            </a:r>
            <a:r>
              <a:rPr lang="es-MX" sz="1700" b="1" dirty="0">
                <a:solidFill>
                  <a:srgbClr val="000000"/>
                </a:solidFill>
                <a:latin typeface="+mn-lt"/>
                <a:ea typeface="Times New Roman"/>
                <a:cs typeface="Arial"/>
              </a:rPr>
              <a:t> permitirá decidir si se anula o no la elección</a:t>
            </a:r>
            <a:r>
              <a:rPr lang="es-MX" sz="1200" b="1" dirty="0">
                <a:solidFill>
                  <a:srgbClr val="000000"/>
                </a:solidFill>
                <a:latin typeface="+mn-lt"/>
                <a:ea typeface="Times New Roman"/>
                <a:cs typeface="Arial"/>
              </a:rPr>
              <a:t>.                                                                                 </a:t>
            </a:r>
            <a:endParaRPr lang="es-MX" sz="1700" b="1" dirty="0">
              <a:solidFill>
                <a:srgbClr val="000000"/>
              </a:solidFill>
              <a:latin typeface="+mn-lt"/>
              <a:ea typeface="Times New Roman"/>
              <a:cs typeface="Arial"/>
            </a:endParaRPr>
          </a:p>
          <a:p>
            <a:pPr marL="452438" indent="-187325" algn="just">
              <a:spcAft>
                <a:spcPts val="0"/>
              </a:spcAft>
              <a:defRPr/>
            </a:pPr>
            <a:endParaRPr lang="es-MX" dirty="0">
              <a:solidFill>
                <a:srgbClr val="000000"/>
              </a:solidFill>
              <a:latin typeface="+mn-lt"/>
              <a:ea typeface="Times New Roman"/>
              <a:cs typeface="Arial"/>
            </a:endParaRPr>
          </a:p>
        </p:txBody>
      </p:sp>
      <p:sp>
        <p:nvSpPr>
          <p:cNvPr id="47107" name="AutoShape 4"/>
          <p:cNvSpPr>
            <a:spLocks noChangeArrowheads="1"/>
          </p:cNvSpPr>
          <p:nvPr/>
        </p:nvSpPr>
        <p:spPr bwMode="auto">
          <a:xfrm>
            <a:off x="817563" y="2559050"/>
            <a:ext cx="7489825" cy="358775"/>
          </a:xfrm>
          <a:prstGeom prst="roundRect">
            <a:avLst>
              <a:gd name="adj" fmla="val 6162"/>
            </a:avLst>
          </a:prstGeom>
          <a:solidFill>
            <a:srgbClr val="DDDDDD"/>
          </a:solidFill>
          <a:ln w="12700" algn="ctr">
            <a:solidFill>
              <a:srgbClr val="B2B2B2"/>
            </a:solidFill>
            <a:round/>
            <a:headEnd/>
            <a:tailEnd/>
          </a:ln>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buClr>
                <a:srgbClr val="660033"/>
              </a:buClr>
            </a:pPr>
            <a:r>
              <a:rPr lang="es-MX" altLang="es-MX" b="1"/>
              <a:t>Identificación de la litis (problema)</a:t>
            </a:r>
            <a:endParaRPr lang="es-MX" altLang="es-MX"/>
          </a:p>
        </p:txBody>
      </p:sp>
      <p:sp>
        <p:nvSpPr>
          <p:cNvPr id="6" name="5 CuadroTexto"/>
          <p:cNvSpPr txBox="1"/>
          <p:nvPr/>
        </p:nvSpPr>
        <p:spPr>
          <a:xfrm>
            <a:off x="1979613" y="600075"/>
            <a:ext cx="5746750" cy="400050"/>
          </a:xfrm>
          <a:prstGeom prst="rect">
            <a:avLst/>
          </a:prstGeom>
          <a:noFill/>
          <a:ln cap="rnd">
            <a:noFill/>
            <a:bevel/>
          </a:ln>
        </p:spPr>
        <p:txBody>
          <a:bodyPr wrap="none">
            <a:spAutoFit/>
          </a:bodyPr>
          <a:lstStyle/>
          <a:p>
            <a:pPr indent="-685800" algn="r">
              <a:spcAft>
                <a:spcPts val="0"/>
              </a:spcAft>
              <a:defRPr/>
            </a:pPr>
            <a:r>
              <a:rPr lang="es-MX" sz="2000" b="1" dirty="0">
                <a:solidFill>
                  <a:schemeClr val="tx1">
                    <a:lumMod val="95000"/>
                    <a:lumOff val="5000"/>
                  </a:schemeClr>
                </a:solidFill>
                <a:latin typeface="+mj-lt"/>
                <a:ea typeface="Times New Roman"/>
                <a:cs typeface="Arial"/>
              </a:rPr>
              <a:t>Precisión de la </a:t>
            </a:r>
            <a:r>
              <a:rPr lang="es-MX" sz="2000" b="1" dirty="0" err="1">
                <a:solidFill>
                  <a:schemeClr val="tx1">
                    <a:lumMod val="95000"/>
                    <a:lumOff val="5000"/>
                  </a:schemeClr>
                </a:solidFill>
                <a:latin typeface="+mj-lt"/>
                <a:ea typeface="Times New Roman"/>
                <a:cs typeface="Arial"/>
              </a:rPr>
              <a:t>litis</a:t>
            </a:r>
            <a:r>
              <a:rPr lang="es-MX" sz="2000" b="1" dirty="0">
                <a:solidFill>
                  <a:schemeClr val="tx1">
                    <a:lumMod val="95000"/>
                    <a:lumOff val="5000"/>
                  </a:schemeClr>
                </a:solidFill>
                <a:latin typeface="+mj-lt"/>
                <a:ea typeface="Times New Roman"/>
                <a:cs typeface="Arial"/>
              </a:rPr>
              <a:t> o del problema a resolver </a:t>
            </a:r>
          </a:p>
        </p:txBody>
      </p:sp>
      <p:sp>
        <p:nvSpPr>
          <p:cNvPr id="47109" name="AutoShape 3"/>
          <p:cNvSpPr>
            <a:spLocks noChangeArrowheads="1"/>
          </p:cNvSpPr>
          <p:nvPr/>
        </p:nvSpPr>
        <p:spPr bwMode="auto">
          <a:xfrm>
            <a:off x="827088" y="1443038"/>
            <a:ext cx="7489825" cy="863600"/>
          </a:xfrm>
          <a:prstGeom prst="roundRect">
            <a:avLst>
              <a:gd name="adj" fmla="val 2755"/>
            </a:avLst>
          </a:prstGeom>
          <a:noFill/>
          <a:ln w="12700" algn="ctr">
            <a:solidFill>
              <a:srgbClr val="B2B2B2"/>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es-MX" altLang="es-MX" b="1">
                <a:solidFill>
                  <a:srgbClr val="000000"/>
                </a:solidFill>
                <a:ea typeface="Times New Roman" panose="02020603050405020304" pitchFamily="18" charset="0"/>
                <a:cs typeface="Arial" panose="020B0604020202020204" pitchFamily="34" charset="0"/>
              </a:rPr>
              <a:t>¿En qué consiste la litis? </a:t>
            </a:r>
            <a:r>
              <a:rPr lang="es-MX" altLang="es-MX">
                <a:solidFill>
                  <a:srgbClr val="000000"/>
                </a:solidFill>
                <a:ea typeface="Times New Roman" panose="02020603050405020304" pitchFamily="18" charset="0"/>
                <a:cs typeface="Arial" panose="020B0604020202020204" pitchFamily="34" charset="0"/>
              </a:rPr>
              <a:t>Es la cuestión controvertida por las partes, que el juzgador deberá de resolver.</a:t>
            </a:r>
            <a:endParaRPr lang="es-MX" altLang="es-MX">
              <a:ea typeface="Times New Roman" panose="02020603050405020304" pitchFamily="18" charset="0"/>
              <a:cs typeface="Arial" panose="020B0604020202020204" pitchFamily="34" charset="0"/>
            </a:endParaRPr>
          </a:p>
        </p:txBody>
      </p:sp>
      <p:sp>
        <p:nvSpPr>
          <p:cNvPr id="47110" name="AutoShape 4"/>
          <p:cNvSpPr>
            <a:spLocks noChangeArrowheads="1"/>
          </p:cNvSpPr>
          <p:nvPr/>
        </p:nvSpPr>
        <p:spPr bwMode="auto">
          <a:xfrm>
            <a:off x="827088" y="1071563"/>
            <a:ext cx="7489825" cy="360362"/>
          </a:xfrm>
          <a:prstGeom prst="roundRect">
            <a:avLst>
              <a:gd name="adj" fmla="val 6162"/>
            </a:avLst>
          </a:prstGeom>
          <a:solidFill>
            <a:srgbClr val="DDDDDD"/>
          </a:solidFill>
          <a:ln w="12700" algn="ctr">
            <a:solidFill>
              <a:srgbClr val="B2B2B2"/>
            </a:solidFill>
            <a:round/>
            <a:headEnd/>
            <a:tailEnd/>
          </a:ln>
          <a:effectLst>
            <a:outerShdw sx="999" sy="999" algn="ctr" rotWithShape="0">
              <a:schemeClr val="bg1"/>
            </a:outerShdw>
          </a:effec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buClr>
                <a:srgbClr val="660033"/>
              </a:buClr>
            </a:pPr>
            <a:r>
              <a:rPr lang="es-MX" altLang="es-MX" b="1"/>
              <a:t>Comprensión de la litis (problema)</a:t>
            </a:r>
            <a:endParaRPr lang="es-MX" altLang="es-MX"/>
          </a:p>
        </p:txBody>
      </p:sp>
      <p:sp>
        <p:nvSpPr>
          <p:cNvPr id="47111" name="Rectángulo 1"/>
          <p:cNvSpPr>
            <a:spLocks noChangeArrowheads="1"/>
          </p:cNvSpPr>
          <p:nvPr/>
        </p:nvSpPr>
        <p:spPr bwMode="auto">
          <a:xfrm>
            <a:off x="6261100" y="50800"/>
            <a:ext cx="2882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s-ES_tradnl" altLang="es-MX" b="1"/>
              <a:t>IV. ESTUDIO DE FONDO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2 Rectángulo"/>
          <p:cNvSpPr>
            <a:spLocks noChangeArrowheads="1"/>
          </p:cNvSpPr>
          <p:nvPr/>
        </p:nvSpPr>
        <p:spPr bwMode="auto">
          <a:xfrm>
            <a:off x="5564188" y="587375"/>
            <a:ext cx="35067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50000"/>
              </a:spcBef>
              <a:buClr>
                <a:srgbClr val="660033"/>
              </a:buClr>
            </a:pPr>
            <a:r>
              <a:rPr lang="es-MX" altLang="es-MX" b="1">
                <a:solidFill>
                  <a:srgbClr val="FF0000"/>
                </a:solidFill>
              </a:rPr>
              <a:t>Identificación de la pretensión</a:t>
            </a:r>
            <a:endParaRPr lang="es-MX" altLang="es-MX">
              <a:solidFill>
                <a:srgbClr val="FF0000"/>
              </a:solidFill>
            </a:endParaRPr>
          </a:p>
        </p:txBody>
      </p:sp>
      <p:sp>
        <p:nvSpPr>
          <p:cNvPr id="16" name="15 CuadroTexto"/>
          <p:cNvSpPr txBox="1"/>
          <p:nvPr/>
        </p:nvSpPr>
        <p:spPr>
          <a:xfrm>
            <a:off x="4572000" y="1196975"/>
            <a:ext cx="4321175" cy="714375"/>
          </a:xfrm>
          <a:prstGeom prst="roundRect">
            <a:avLst/>
          </a:prstGeom>
          <a:noFill/>
          <a:ln cap="rnd">
            <a:solidFill>
              <a:srgbClr val="660033"/>
            </a:solidFill>
            <a:bevel/>
          </a:ln>
        </p:spPr>
        <p:txBody>
          <a:bodyPr>
            <a:spAutoFit/>
          </a:bodyPr>
          <a:lstStyle/>
          <a:p>
            <a:pPr indent="-685800">
              <a:spcAft>
                <a:spcPts val="0"/>
              </a:spcAft>
              <a:defRPr/>
            </a:pPr>
            <a:r>
              <a:rPr lang="es-MX" b="1" dirty="0">
                <a:solidFill>
                  <a:srgbClr val="FF0000"/>
                </a:solidFill>
                <a:latin typeface="+mj-lt"/>
                <a:ea typeface="Times New Roman"/>
                <a:cs typeface="Arial"/>
              </a:rPr>
              <a:t>Es lo que solicita el actor al juez.</a:t>
            </a:r>
          </a:p>
          <a:p>
            <a:pPr indent="-685800">
              <a:spcAft>
                <a:spcPts val="0"/>
              </a:spcAft>
              <a:defRPr/>
            </a:pPr>
            <a:r>
              <a:rPr lang="es-MX" dirty="0">
                <a:latin typeface="+mj-lt"/>
                <a:ea typeface="Times New Roman"/>
                <a:cs typeface="Arial"/>
              </a:rPr>
              <a:t>E</a:t>
            </a:r>
            <a:r>
              <a:rPr lang="es-MX" dirty="0">
                <a:solidFill>
                  <a:srgbClr val="000000"/>
                </a:solidFill>
                <a:latin typeface="+mj-lt"/>
                <a:ea typeface="Times New Roman"/>
                <a:cs typeface="Arial"/>
              </a:rPr>
              <a:t>jemplo: que se anule una elección.</a:t>
            </a:r>
          </a:p>
        </p:txBody>
      </p:sp>
      <p:sp>
        <p:nvSpPr>
          <p:cNvPr id="20" name="Text Box 4"/>
          <p:cNvSpPr txBox="1">
            <a:spLocks noChangeArrowheads="1"/>
          </p:cNvSpPr>
          <p:nvPr/>
        </p:nvSpPr>
        <p:spPr bwMode="auto">
          <a:xfrm>
            <a:off x="2216150" y="1346200"/>
            <a:ext cx="1584325" cy="409575"/>
          </a:xfrm>
          <a:prstGeom prst="roundRect">
            <a:avLst/>
          </a:prstGeom>
          <a:solidFill>
            <a:schemeClr val="accent3">
              <a:lumMod val="65000"/>
              <a:alpha val="0"/>
            </a:schemeClr>
          </a:solidFill>
          <a:ln w="12700">
            <a:solidFill>
              <a:srgbClr val="660033"/>
            </a:solidFill>
            <a:headEnd/>
            <a:tailEn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defRPr/>
            </a:pPr>
            <a:r>
              <a:rPr lang="es-MX" b="1" dirty="0">
                <a:solidFill>
                  <a:schemeClr val="tx1"/>
                </a:solidFill>
                <a:latin typeface="+mj-lt"/>
              </a:rPr>
              <a:t>Petición</a:t>
            </a:r>
          </a:p>
        </p:txBody>
      </p:sp>
      <p:sp>
        <p:nvSpPr>
          <p:cNvPr id="21" name="Text Box 5"/>
          <p:cNvSpPr txBox="1">
            <a:spLocks noChangeArrowheads="1"/>
          </p:cNvSpPr>
          <p:nvPr/>
        </p:nvSpPr>
        <p:spPr bwMode="auto">
          <a:xfrm>
            <a:off x="2106613" y="4638675"/>
            <a:ext cx="2041525" cy="407988"/>
          </a:xfrm>
          <a:prstGeom prst="roundRect">
            <a:avLst/>
          </a:prstGeom>
          <a:solidFill>
            <a:schemeClr val="bg1">
              <a:alpha val="14000"/>
            </a:schemeClr>
          </a:solidFill>
          <a:ln w="12700">
            <a:solidFill>
              <a:srgbClr val="660033"/>
            </a:solidFill>
            <a:headEnd/>
            <a:tailEn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defRPr/>
            </a:pPr>
            <a:r>
              <a:rPr lang="es-MX" b="1" dirty="0">
                <a:solidFill>
                  <a:schemeClr val="tx1"/>
                </a:solidFill>
                <a:latin typeface="+mj-lt"/>
              </a:rPr>
              <a:t>Causa de pedir</a:t>
            </a:r>
          </a:p>
        </p:txBody>
      </p:sp>
      <p:cxnSp>
        <p:nvCxnSpPr>
          <p:cNvPr id="30" name="29 Conector angular"/>
          <p:cNvCxnSpPr/>
          <p:nvPr/>
        </p:nvCxnSpPr>
        <p:spPr>
          <a:xfrm flipV="1">
            <a:off x="1774825" y="1550988"/>
            <a:ext cx="431800" cy="1827212"/>
          </a:xfrm>
          <a:prstGeom prst="bentConnector3">
            <a:avLst>
              <a:gd name="adj1" fmla="val 50000"/>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31 Conector angular"/>
          <p:cNvCxnSpPr/>
          <p:nvPr/>
        </p:nvCxnSpPr>
        <p:spPr>
          <a:xfrm>
            <a:off x="1835150" y="3378200"/>
            <a:ext cx="287338" cy="1485900"/>
          </a:xfrm>
          <a:prstGeom prst="bentConnector3">
            <a:avLst>
              <a:gd name="adj1" fmla="val 50000"/>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4572000" y="5046663"/>
            <a:ext cx="4321175" cy="1022350"/>
          </a:xfrm>
          <a:prstGeom prst="roundRect">
            <a:avLst/>
          </a:prstGeom>
          <a:noFill/>
          <a:ln cap="rnd">
            <a:solidFill>
              <a:srgbClr val="660033"/>
            </a:solidFill>
            <a:bevel/>
          </a:ln>
        </p:spPr>
        <p:txBody>
          <a:bodyPr>
            <a:spAutoFit/>
          </a:bodyPr>
          <a:lstStyle/>
          <a:p>
            <a:pPr indent="-685800">
              <a:spcAft>
                <a:spcPts val="0"/>
              </a:spcAft>
              <a:defRPr/>
            </a:pPr>
            <a:r>
              <a:rPr lang="es-MX" b="1" dirty="0">
                <a:solidFill>
                  <a:srgbClr val="FF0000"/>
                </a:solidFill>
                <a:ea typeface="Times New Roman"/>
                <a:cs typeface="Arial"/>
              </a:rPr>
              <a:t>Fundamentos de derecho:</a:t>
            </a:r>
          </a:p>
          <a:p>
            <a:pPr indent="-685800">
              <a:spcAft>
                <a:spcPts val="0"/>
              </a:spcAft>
              <a:defRPr/>
            </a:pPr>
            <a:r>
              <a:rPr lang="es-MX" dirty="0">
                <a:solidFill>
                  <a:srgbClr val="000000"/>
                </a:solidFill>
                <a:latin typeface="+mj-lt"/>
                <a:ea typeface="Times New Roman"/>
                <a:cs typeface="Arial"/>
              </a:rPr>
              <a:t>Son los preceptos constitucionales o legales presuntamente violados.</a:t>
            </a:r>
          </a:p>
        </p:txBody>
      </p:sp>
      <p:sp>
        <p:nvSpPr>
          <p:cNvPr id="43" name="42 CuadroTexto"/>
          <p:cNvSpPr txBox="1"/>
          <p:nvPr/>
        </p:nvSpPr>
        <p:spPr>
          <a:xfrm>
            <a:off x="4576763" y="2682875"/>
            <a:ext cx="4321175" cy="2247900"/>
          </a:xfrm>
          <a:prstGeom prst="roundRect">
            <a:avLst/>
          </a:prstGeom>
          <a:noFill/>
          <a:ln cap="rnd">
            <a:solidFill>
              <a:srgbClr val="660033"/>
            </a:solidFill>
            <a:bevel/>
          </a:ln>
        </p:spPr>
        <p:txBody>
          <a:bodyPr>
            <a:spAutoFit/>
          </a:bodyPr>
          <a:lstStyle/>
          <a:p>
            <a:pPr indent="-685800">
              <a:spcAft>
                <a:spcPts val="0"/>
              </a:spcAft>
              <a:defRPr/>
            </a:pPr>
            <a:r>
              <a:rPr lang="es-MX" b="1" dirty="0">
                <a:solidFill>
                  <a:srgbClr val="FF0000"/>
                </a:solidFill>
                <a:ea typeface="Times New Roman"/>
                <a:cs typeface="Arial"/>
              </a:rPr>
              <a:t>Razones de hecho:</a:t>
            </a:r>
          </a:p>
          <a:p>
            <a:pPr indent="-685800" algn="just">
              <a:spcAft>
                <a:spcPts val="0"/>
              </a:spcAft>
              <a:defRPr/>
            </a:pPr>
            <a:r>
              <a:rPr lang="es-MX" dirty="0">
                <a:solidFill>
                  <a:srgbClr val="000000"/>
                </a:solidFill>
                <a:latin typeface="+mj-lt"/>
                <a:ea typeface="Times New Roman"/>
                <a:cs typeface="Arial"/>
              </a:rPr>
              <a:t>Son los acontecimientos que se explican en la demanda; </a:t>
            </a:r>
            <a:r>
              <a:rPr lang="es-MX" b="1" dirty="0">
                <a:solidFill>
                  <a:srgbClr val="000000"/>
                </a:solidFill>
                <a:latin typeface="+mj-lt"/>
                <a:ea typeface="Times New Roman"/>
                <a:cs typeface="Arial"/>
              </a:rPr>
              <a:t>hechos,  agravios y pruebas.</a:t>
            </a:r>
            <a:r>
              <a:rPr lang="es-MX" dirty="0">
                <a:solidFill>
                  <a:srgbClr val="000000"/>
                </a:solidFill>
                <a:latin typeface="+mj-lt"/>
                <a:ea typeface="Times New Roman"/>
                <a:cs typeface="Arial"/>
              </a:rPr>
              <a:t> </a:t>
            </a:r>
          </a:p>
          <a:p>
            <a:pPr indent="-685800" algn="just">
              <a:spcAft>
                <a:spcPts val="0"/>
              </a:spcAft>
              <a:defRPr/>
            </a:pPr>
            <a:r>
              <a:rPr lang="es-MX" dirty="0">
                <a:solidFill>
                  <a:srgbClr val="000000"/>
                </a:solidFill>
                <a:latin typeface="+mj-lt"/>
                <a:ea typeface="Times New Roman"/>
                <a:cs typeface="Arial"/>
              </a:rPr>
              <a:t>Ejemplo: las irregularidades que supuestamente se cometieron en la elección.</a:t>
            </a:r>
          </a:p>
        </p:txBody>
      </p:sp>
      <p:sp>
        <p:nvSpPr>
          <p:cNvPr id="48138" name="Text Box 3"/>
          <p:cNvSpPr>
            <a:spLocks noChangeArrowheads="1"/>
          </p:cNvSpPr>
          <p:nvPr/>
        </p:nvSpPr>
        <p:spPr bwMode="auto">
          <a:xfrm>
            <a:off x="71438" y="3163888"/>
            <a:ext cx="1692275" cy="442912"/>
          </a:xfrm>
          <a:prstGeom prst="roundRect">
            <a:avLst>
              <a:gd name="adj" fmla="val 16667"/>
            </a:avLst>
          </a:prstGeom>
          <a:solidFill>
            <a:schemeClr val="bg1"/>
          </a:solidFill>
          <a:ln w="19050">
            <a:solidFill>
              <a:srgbClr val="660033"/>
            </a:solidFill>
            <a:miter lim="800000"/>
            <a:headEnd/>
            <a:tailEnd/>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s-MX" altLang="es-MX" sz="2000" b="1"/>
              <a:t>Pretensión</a:t>
            </a:r>
          </a:p>
        </p:txBody>
      </p:sp>
      <p:sp>
        <p:nvSpPr>
          <p:cNvPr id="48139" name="Rectángulo 1"/>
          <p:cNvSpPr>
            <a:spLocks noChangeArrowheads="1"/>
          </p:cNvSpPr>
          <p:nvPr/>
        </p:nvSpPr>
        <p:spPr bwMode="auto">
          <a:xfrm>
            <a:off x="3148013" y="25400"/>
            <a:ext cx="310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50000"/>
              </a:spcBef>
              <a:buClr>
                <a:srgbClr val="660033"/>
              </a:buClr>
            </a:pPr>
            <a:r>
              <a:rPr lang="es-MX" altLang="es-MX" sz="2000" b="1"/>
              <a:t>IV.ESTUDIO DE FONDO </a:t>
            </a:r>
            <a:endParaRPr lang="es-MX" altLang="es-MX" sz="2000"/>
          </a:p>
        </p:txBody>
      </p:sp>
      <p:sp>
        <p:nvSpPr>
          <p:cNvPr id="48140" name="Line 8"/>
          <p:cNvSpPr>
            <a:spLocks noChangeShapeType="1"/>
          </p:cNvSpPr>
          <p:nvPr/>
        </p:nvSpPr>
        <p:spPr bwMode="auto">
          <a:xfrm>
            <a:off x="4224338" y="5083175"/>
            <a:ext cx="271462" cy="333375"/>
          </a:xfrm>
          <a:prstGeom prst="line">
            <a:avLst/>
          </a:prstGeom>
          <a:noFill/>
          <a:ln w="76200" cap="rnd">
            <a:solidFill>
              <a:srgbClr val="20442C"/>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s-MX"/>
          </a:p>
        </p:txBody>
      </p:sp>
      <p:sp>
        <p:nvSpPr>
          <p:cNvPr id="48141" name="Line 8"/>
          <p:cNvSpPr>
            <a:spLocks noChangeShapeType="1"/>
          </p:cNvSpPr>
          <p:nvPr/>
        </p:nvSpPr>
        <p:spPr bwMode="auto">
          <a:xfrm flipV="1">
            <a:off x="3979863" y="1550988"/>
            <a:ext cx="500062" cy="0"/>
          </a:xfrm>
          <a:prstGeom prst="line">
            <a:avLst/>
          </a:prstGeom>
          <a:noFill/>
          <a:ln w="76200" cap="rnd">
            <a:solidFill>
              <a:srgbClr val="20442C"/>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s-MX"/>
          </a:p>
        </p:txBody>
      </p:sp>
      <p:sp>
        <p:nvSpPr>
          <p:cNvPr id="48142" name="Line 8"/>
          <p:cNvSpPr>
            <a:spLocks noChangeShapeType="1"/>
          </p:cNvSpPr>
          <p:nvPr/>
        </p:nvSpPr>
        <p:spPr bwMode="auto">
          <a:xfrm flipV="1">
            <a:off x="4183063" y="4568825"/>
            <a:ext cx="388937" cy="233363"/>
          </a:xfrm>
          <a:prstGeom prst="line">
            <a:avLst/>
          </a:prstGeom>
          <a:noFill/>
          <a:ln w="76200" cap="rnd">
            <a:solidFill>
              <a:srgbClr val="20442C"/>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s-MX"/>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250825" y="2644775"/>
            <a:ext cx="8713788" cy="3030538"/>
          </a:xfrm>
          <a:prstGeom prst="roundRect">
            <a:avLst/>
          </a:prstGeom>
          <a:solidFill>
            <a:schemeClr val="bg1">
              <a:lumMod val="75000"/>
            </a:schemeClr>
          </a:solidFill>
        </p:spPr>
        <p:txBody>
          <a:bodyPr>
            <a:spAutoFit/>
          </a:bodyPr>
          <a:lstStyle/>
          <a:p>
            <a:pPr algn="just">
              <a:defRPr/>
            </a:pPr>
            <a:r>
              <a:rPr lang="es-MX" sz="1600" dirty="0"/>
              <a:t>El Consejo General del INE, en cumplimiento de lo dispuesto en el artículo 160, párrafo 3 de la Ley Electoral, emitió el </a:t>
            </a:r>
            <a:r>
              <a:rPr lang="es-MX" sz="1600" b="1" dirty="0">
                <a:solidFill>
                  <a:srgbClr val="FF0000"/>
                </a:solidFill>
              </a:rPr>
              <a:t>Acuerdo</a:t>
            </a:r>
            <a:r>
              <a:rPr lang="es-MX" sz="1600" dirty="0"/>
              <a:t> impugnado, cuya denominación adecuada sería la de </a:t>
            </a:r>
            <a:r>
              <a:rPr lang="es-MX" sz="1600" b="1" i="1" dirty="0"/>
              <a:t>Lineamientos por los que se emiten recomendaciones a los noticiarios, respecto de la información y difusión del PEF 2017-2018, </a:t>
            </a:r>
            <a:r>
              <a:rPr lang="es-MX" sz="1600" dirty="0"/>
              <a:t>ya que resulta innecesario que repita íntegramente el contenido del numeral referido y el nombre sólo debe servir para identificarlos</a:t>
            </a:r>
            <a:r>
              <a:rPr lang="es-MX" sz="1600" dirty="0">
                <a:solidFill>
                  <a:srgbClr val="FF0000"/>
                </a:solidFill>
              </a:rPr>
              <a:t>3</a:t>
            </a:r>
            <a:r>
              <a:rPr lang="es-MX" sz="1600" dirty="0"/>
              <a:t>.</a:t>
            </a:r>
          </a:p>
          <a:p>
            <a:pPr algn="just">
              <a:defRPr/>
            </a:pPr>
            <a:endParaRPr lang="es-ES_tradnl" sz="1600" b="1" dirty="0">
              <a:solidFill>
                <a:srgbClr val="FF0000"/>
              </a:solidFill>
            </a:endParaRPr>
          </a:p>
          <a:p>
            <a:pPr algn="just">
              <a:defRPr/>
            </a:pPr>
            <a:r>
              <a:rPr lang="es-ES_tradnl" sz="1200" b="1" dirty="0">
                <a:solidFill>
                  <a:srgbClr val="FF0000"/>
                </a:solidFill>
              </a:rPr>
              <a:t>3.</a:t>
            </a:r>
            <a:r>
              <a:rPr lang="es-ES_tradnl" sz="1200" b="1" dirty="0"/>
              <a:t> </a:t>
            </a:r>
            <a:r>
              <a:rPr lang="es-ES_tradnl" sz="1200" dirty="0"/>
              <a:t>Previa consulta con las organizaciones que agrupen a los concesionarios de radio y televisión y a los profesionales de la comunicación, el Consejo General aprobará, a más tardar el 20 de agosto del año anterior al de la elección, los lineamientos generales que, sin afectar la libertad de expresión y la libre manifestación de las ideas ni pretender regular dichas libertades, se recomienden a los noticieros respecto de la información y difusión de las actividades de precampaña y campaña de los partidos políticos y de los candidatos independientes.</a:t>
            </a:r>
            <a:endParaRPr lang="es-ES" sz="1200" b="1" dirty="0">
              <a:ea typeface="Calibri" panose="020F0502020204030204" pitchFamily="34" charset="0"/>
            </a:endParaRPr>
          </a:p>
        </p:txBody>
      </p:sp>
      <p:sp>
        <p:nvSpPr>
          <p:cNvPr id="3" name="Rectángulo 2"/>
          <p:cNvSpPr/>
          <p:nvPr/>
        </p:nvSpPr>
        <p:spPr>
          <a:xfrm>
            <a:off x="3203575" y="549275"/>
            <a:ext cx="2809875" cy="1338263"/>
          </a:xfrm>
          <a:prstGeom prst="rect">
            <a:avLst/>
          </a:prstGeom>
        </p:spPr>
        <p:txBody>
          <a:bodyPr wrap="none">
            <a:spAutoFit/>
          </a:bodyPr>
          <a:lstStyle/>
          <a:p>
            <a:pPr algn="just">
              <a:lnSpc>
                <a:spcPct val="150000"/>
              </a:lnSpc>
              <a:defRPr/>
            </a:pPr>
            <a:r>
              <a:rPr lang="es-MX" b="1" spc="-15" dirty="0">
                <a:ea typeface="Calibri" panose="020F0502020204030204" pitchFamily="34" charset="0"/>
              </a:rPr>
              <a:t>IV. </a:t>
            </a:r>
            <a:r>
              <a:rPr lang="es-ES" b="1" dirty="0">
                <a:ea typeface="Calibri" panose="020F0502020204030204" pitchFamily="34" charset="0"/>
              </a:rPr>
              <a:t>ESTUDIO DE FONDO</a:t>
            </a:r>
          </a:p>
          <a:p>
            <a:pPr algn="just">
              <a:lnSpc>
                <a:spcPct val="150000"/>
              </a:lnSpc>
              <a:defRPr/>
            </a:pPr>
            <a:r>
              <a:rPr lang="es-ES" b="1" dirty="0"/>
              <a:t>      (</a:t>
            </a:r>
            <a:r>
              <a:rPr lang="es-MX" sz="1400" b="1" dirty="0"/>
              <a:t>SUP-RAP-593/2017) </a:t>
            </a:r>
            <a:endParaRPr lang="es-MX" sz="1400" dirty="0"/>
          </a:p>
          <a:p>
            <a:pPr algn="just">
              <a:lnSpc>
                <a:spcPct val="150000"/>
              </a:lnSpc>
              <a:defRPr/>
            </a:pPr>
            <a:endParaRPr lang="es-MX" dirty="0">
              <a:ea typeface="Calibri" panose="020F0502020204030204" pitchFamily="34" charset="0"/>
            </a:endParaRPr>
          </a:p>
        </p:txBody>
      </p:sp>
      <p:sp>
        <p:nvSpPr>
          <p:cNvPr id="49156" name="Rectángulo 1"/>
          <p:cNvSpPr>
            <a:spLocks noChangeArrowheads="1"/>
          </p:cNvSpPr>
          <p:nvPr/>
        </p:nvSpPr>
        <p:spPr bwMode="auto">
          <a:xfrm>
            <a:off x="468313" y="1720850"/>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lnSpc>
                <a:spcPct val="150000"/>
              </a:lnSpc>
            </a:pPr>
            <a:r>
              <a:rPr lang="es-ES" altLang="es-MX" b="1"/>
              <a:t>1. Resolución y planteamiento.</a:t>
            </a:r>
          </a:p>
          <a:p>
            <a:pPr algn="just">
              <a:lnSpc>
                <a:spcPct val="150000"/>
              </a:lnSpc>
            </a:pPr>
            <a:endParaRPr lang="es-ES" altLang="es-MX" b="1"/>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252413" y="1557338"/>
            <a:ext cx="8713787" cy="3779837"/>
          </a:xfrm>
          <a:prstGeom prst="roundRect">
            <a:avLst/>
          </a:prstGeom>
          <a:solidFill>
            <a:schemeClr val="bg1">
              <a:lumMod val="75000"/>
            </a:schemeClr>
          </a:solidFill>
        </p:spPr>
        <p:txBody>
          <a:bodyPr>
            <a:spAutoFit/>
          </a:bodyPr>
          <a:lstStyle/>
          <a:p>
            <a:pPr algn="just">
              <a:defRPr/>
            </a:pPr>
            <a:r>
              <a:rPr lang="es-MX" dirty="0"/>
              <a:t>En el </a:t>
            </a:r>
            <a:r>
              <a:rPr lang="es-MX" dirty="0">
                <a:solidFill>
                  <a:srgbClr val="FF0000"/>
                </a:solidFill>
              </a:rPr>
              <a:t>acuerdo</a:t>
            </a:r>
            <a:r>
              <a:rPr lang="es-MX" dirty="0"/>
              <a:t> impugnado se abordan los siguientes nueve temas:</a:t>
            </a:r>
          </a:p>
          <a:p>
            <a:pPr algn="just">
              <a:defRPr/>
            </a:pPr>
            <a:endParaRPr lang="es-MX" b="1" dirty="0"/>
          </a:p>
          <a:p>
            <a:pPr algn="just">
              <a:defRPr/>
            </a:pPr>
            <a:r>
              <a:rPr lang="es-MX" b="1" dirty="0"/>
              <a:t>1.</a:t>
            </a:r>
            <a:r>
              <a:rPr lang="es-MX" dirty="0"/>
              <a:t> La equidad y presencia en los programas que difunden noticias;</a:t>
            </a:r>
          </a:p>
          <a:p>
            <a:pPr algn="just">
              <a:defRPr/>
            </a:pPr>
            <a:r>
              <a:rPr lang="es-MX" b="1" dirty="0"/>
              <a:t>2.</a:t>
            </a:r>
            <a:r>
              <a:rPr lang="es-MX" dirty="0"/>
              <a:t> Prohibición constitucional de transmitir publicidad o propaganda como</a:t>
            </a:r>
          </a:p>
          <a:p>
            <a:pPr algn="just">
              <a:defRPr/>
            </a:pPr>
            <a:r>
              <a:rPr lang="es-MX" dirty="0"/>
              <a:t>información periodística o noticiosa;</a:t>
            </a:r>
          </a:p>
          <a:p>
            <a:pPr algn="just">
              <a:defRPr/>
            </a:pPr>
            <a:r>
              <a:rPr lang="es-MX" b="1" dirty="0"/>
              <a:t>3.</a:t>
            </a:r>
            <a:r>
              <a:rPr lang="es-MX" dirty="0"/>
              <a:t> Las opiniones y las notas;</a:t>
            </a:r>
          </a:p>
          <a:p>
            <a:pPr algn="just">
              <a:defRPr/>
            </a:pPr>
            <a:r>
              <a:rPr lang="es-MX" b="1" dirty="0"/>
              <a:t>4.</a:t>
            </a:r>
            <a:r>
              <a:rPr lang="es-MX" dirty="0"/>
              <a:t> El derecho de réplica;</a:t>
            </a:r>
          </a:p>
          <a:p>
            <a:pPr algn="just">
              <a:defRPr/>
            </a:pPr>
            <a:r>
              <a:rPr lang="es-MX" b="1" dirty="0"/>
              <a:t>5.</a:t>
            </a:r>
            <a:r>
              <a:rPr lang="es-MX" dirty="0"/>
              <a:t> La vida privada de las y los candidatos;</a:t>
            </a:r>
          </a:p>
          <a:p>
            <a:pPr algn="just">
              <a:defRPr/>
            </a:pPr>
            <a:r>
              <a:rPr lang="es-MX" b="1" dirty="0"/>
              <a:t>6.</a:t>
            </a:r>
            <a:r>
              <a:rPr lang="es-MX" dirty="0"/>
              <a:t> Promoción de los programas de debate entre las y los candidatos;</a:t>
            </a:r>
          </a:p>
          <a:p>
            <a:pPr algn="just">
              <a:defRPr/>
            </a:pPr>
            <a:r>
              <a:rPr lang="es-MX" b="1" dirty="0"/>
              <a:t>7.</a:t>
            </a:r>
            <a:r>
              <a:rPr lang="es-MX" dirty="0"/>
              <a:t> Perspectiva de Igualdad y no Discriminación;</a:t>
            </a:r>
          </a:p>
          <a:p>
            <a:pPr algn="just">
              <a:defRPr/>
            </a:pPr>
            <a:r>
              <a:rPr lang="es-MX" b="1" dirty="0"/>
              <a:t>8.</a:t>
            </a:r>
            <a:r>
              <a:rPr lang="es-MX" dirty="0"/>
              <a:t> Candidaturas independientes; y</a:t>
            </a:r>
          </a:p>
          <a:p>
            <a:pPr algn="just">
              <a:defRPr/>
            </a:pPr>
            <a:r>
              <a:rPr lang="es-MX" b="1" dirty="0"/>
              <a:t>9.</a:t>
            </a:r>
            <a:r>
              <a:rPr lang="es-MX" dirty="0"/>
              <a:t> Consultas populares.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250825" y="1916113"/>
            <a:ext cx="8713788" cy="2895600"/>
          </a:xfrm>
          <a:prstGeom prst="roundRect">
            <a:avLst/>
          </a:prstGeom>
          <a:solidFill>
            <a:schemeClr val="bg1">
              <a:lumMod val="75000"/>
            </a:schemeClr>
          </a:solidFill>
        </p:spPr>
        <p:txBody>
          <a:bodyPr>
            <a:spAutoFit/>
          </a:bodyPr>
          <a:lstStyle/>
          <a:p>
            <a:pPr algn="ctr">
              <a:defRPr/>
            </a:pPr>
            <a:r>
              <a:rPr lang="es-MX" sz="2000" b="1" dirty="0"/>
              <a:t>Agravios </a:t>
            </a:r>
          </a:p>
          <a:p>
            <a:pPr algn="just">
              <a:defRPr/>
            </a:pPr>
            <a:endParaRPr lang="es-MX" b="1" dirty="0"/>
          </a:p>
          <a:p>
            <a:pPr algn="just">
              <a:defRPr/>
            </a:pPr>
            <a:endParaRPr lang="es-MX" b="1" dirty="0"/>
          </a:p>
          <a:p>
            <a:pPr algn="just">
              <a:defRPr/>
            </a:pPr>
            <a:r>
              <a:rPr lang="es-MX" b="1" dirty="0"/>
              <a:t>i.</a:t>
            </a:r>
            <a:r>
              <a:rPr lang="es-MX" dirty="0"/>
              <a:t> </a:t>
            </a:r>
            <a:r>
              <a:rPr lang="es-MX" b="1" dirty="0"/>
              <a:t>Debates.</a:t>
            </a:r>
            <a:endParaRPr lang="es-MX" dirty="0"/>
          </a:p>
          <a:p>
            <a:pPr algn="just">
              <a:defRPr/>
            </a:pPr>
            <a:r>
              <a:rPr lang="es-MX" b="1" dirty="0"/>
              <a:t>ii.</a:t>
            </a:r>
            <a:r>
              <a:rPr lang="es-MX" dirty="0"/>
              <a:t> </a:t>
            </a:r>
            <a:r>
              <a:rPr lang="es-MX" b="1" dirty="0"/>
              <a:t>Las opiniones y las notas.</a:t>
            </a:r>
            <a:endParaRPr lang="es-MX" dirty="0"/>
          </a:p>
          <a:p>
            <a:pPr algn="just">
              <a:defRPr/>
            </a:pPr>
            <a:r>
              <a:rPr lang="es-MX" b="1" dirty="0"/>
              <a:t>iii.</a:t>
            </a:r>
            <a:r>
              <a:rPr lang="es-MX" dirty="0"/>
              <a:t> </a:t>
            </a:r>
            <a:r>
              <a:rPr lang="es-MX" b="1" dirty="0"/>
              <a:t>Ámbito de aplicación de los Lineamientos.</a:t>
            </a:r>
            <a:endParaRPr lang="es-MX" dirty="0"/>
          </a:p>
          <a:p>
            <a:pPr algn="just">
              <a:defRPr/>
            </a:pPr>
            <a:r>
              <a:rPr lang="es-MX" b="1" dirty="0"/>
              <a:t>iv.</a:t>
            </a:r>
            <a:r>
              <a:rPr lang="es-MX" dirty="0"/>
              <a:t> </a:t>
            </a:r>
            <a:r>
              <a:rPr lang="es-MX" b="1" dirty="0"/>
              <a:t>Difusión</a:t>
            </a:r>
            <a:r>
              <a:rPr lang="es-MX" dirty="0"/>
              <a:t> </a:t>
            </a:r>
            <a:r>
              <a:rPr lang="es-MX" b="1" dirty="0"/>
              <a:t>de los Lineamientos.</a:t>
            </a:r>
          </a:p>
          <a:p>
            <a:pPr algn="ctr">
              <a:defRPr/>
            </a:pPr>
            <a:endParaRPr lang="es-MX" b="1" dirty="0"/>
          </a:p>
          <a:p>
            <a:pPr algn="just">
              <a:defRPr/>
            </a:pPr>
            <a:endParaRPr lang="es-MX"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719138" y="1773238"/>
            <a:ext cx="7993062" cy="3881437"/>
          </a:xfrm>
          <a:prstGeom prst="roundRect">
            <a:avLst/>
          </a:prstGeom>
          <a:solidFill>
            <a:schemeClr val="accent3">
              <a:lumMod val="75000"/>
            </a:schemeClr>
          </a:solidFill>
        </p:spPr>
        <p:txBody>
          <a:bodyPr>
            <a:spAutoFit/>
          </a:bodyPr>
          <a:lstStyle/>
          <a:p>
            <a:pPr algn="just">
              <a:lnSpc>
                <a:spcPct val="150000"/>
              </a:lnSpc>
              <a:defRPr/>
            </a:pPr>
            <a:r>
              <a:rPr lang="es-MX" sz="1600" b="1" dirty="0">
                <a:solidFill>
                  <a:srgbClr val="000000"/>
                </a:solidFill>
                <a:latin typeface="+mj-lt"/>
                <a:ea typeface="Times New Roman" panose="02020603050405020304" pitchFamily="18" charset="0"/>
              </a:rPr>
              <a:t>No asiste la razón al partido recurrente</a:t>
            </a:r>
            <a:r>
              <a:rPr lang="es-MX" sz="1600" dirty="0">
                <a:solidFill>
                  <a:srgbClr val="000000"/>
                </a:solidFill>
                <a:latin typeface="+mj-lt"/>
                <a:ea typeface="Times New Roman" panose="02020603050405020304" pitchFamily="18" charset="0"/>
              </a:rPr>
              <a:t>, porque, contrario a lo que afirma:</a:t>
            </a:r>
            <a:endParaRPr lang="es-MX" sz="1600" dirty="0">
              <a:latin typeface="+mj-lt"/>
              <a:ea typeface="Times New Roman" panose="02020603050405020304" pitchFamily="18" charset="0"/>
            </a:endParaRPr>
          </a:p>
          <a:p>
            <a:pPr marL="342900" indent="-342900" algn="just">
              <a:lnSpc>
                <a:spcPct val="150000"/>
              </a:lnSpc>
              <a:spcBef>
                <a:spcPts val="1200"/>
              </a:spcBef>
              <a:spcAft>
                <a:spcPts val="1200"/>
              </a:spcAft>
              <a:buFont typeface="+mj-lt"/>
              <a:buAutoNum type="arabicParenR"/>
              <a:defRPr/>
            </a:pPr>
            <a:r>
              <a:rPr lang="es-MX" sz="1600" dirty="0">
                <a:solidFill>
                  <a:srgbClr val="000000"/>
                </a:solidFill>
                <a:latin typeface="+mj-lt"/>
                <a:ea typeface="Times New Roman" panose="02020603050405020304" pitchFamily="18" charset="0"/>
              </a:rPr>
              <a:t>En </a:t>
            </a:r>
            <a:r>
              <a:rPr lang="es-MX" sz="1600" b="1" dirty="0">
                <a:solidFill>
                  <a:srgbClr val="FF0000"/>
                </a:solidFill>
                <a:latin typeface="+mj-lt"/>
                <a:ea typeface="Times New Roman" panose="02020603050405020304" pitchFamily="18" charset="0"/>
              </a:rPr>
              <a:t>dos</a:t>
            </a:r>
            <a:r>
              <a:rPr lang="es-MX" sz="1600" b="1" dirty="0">
                <a:solidFill>
                  <a:srgbClr val="000000"/>
                </a:solidFill>
                <a:latin typeface="+mj-lt"/>
                <a:ea typeface="Times New Roman" panose="02020603050405020304" pitchFamily="18" charset="0"/>
              </a:rPr>
              <a:t> </a:t>
            </a:r>
            <a:r>
              <a:rPr lang="es-MX" sz="1600" dirty="0">
                <a:solidFill>
                  <a:srgbClr val="000000"/>
                </a:solidFill>
                <a:latin typeface="+mj-lt"/>
                <a:ea typeface="Times New Roman" panose="02020603050405020304" pitchFamily="18" charset="0"/>
              </a:rPr>
              <a:t>agravios ya </a:t>
            </a:r>
            <a:r>
              <a:rPr lang="es-MX" sz="1600" b="1" dirty="0">
                <a:solidFill>
                  <a:srgbClr val="000000"/>
                </a:solidFill>
                <a:latin typeface="+mj-lt"/>
                <a:ea typeface="Times New Roman" panose="02020603050405020304" pitchFamily="18" charset="0"/>
              </a:rPr>
              <a:t>se encuentra colmada su pretensión: </a:t>
            </a:r>
            <a:r>
              <a:rPr lang="es-MX" sz="1600" dirty="0">
                <a:solidFill>
                  <a:srgbClr val="000000"/>
                </a:solidFill>
                <a:latin typeface="+mj-lt"/>
                <a:ea typeface="Times New Roman" panose="02020603050405020304" pitchFamily="18" charset="0"/>
              </a:rPr>
              <a:t>respecto a la forma en que deben realizarse los debates y la difusión que debe darse a los Lineamientos; y </a:t>
            </a:r>
            <a:endParaRPr lang="es-MX" sz="1600" dirty="0">
              <a:latin typeface="+mj-lt"/>
              <a:ea typeface="Times New Roman" panose="02020603050405020304" pitchFamily="18" charset="0"/>
            </a:endParaRPr>
          </a:p>
          <a:p>
            <a:pPr marL="342900" indent="-342900" algn="just">
              <a:lnSpc>
                <a:spcPct val="150000"/>
              </a:lnSpc>
              <a:spcBef>
                <a:spcPts val="1200"/>
              </a:spcBef>
              <a:spcAft>
                <a:spcPts val="1200"/>
              </a:spcAft>
              <a:buFont typeface="+mj-lt"/>
              <a:buAutoNum type="arabicParenR"/>
              <a:defRPr/>
            </a:pPr>
            <a:r>
              <a:rPr lang="es-MX" sz="1600" dirty="0">
                <a:solidFill>
                  <a:srgbClr val="000000"/>
                </a:solidFill>
                <a:latin typeface="+mj-lt"/>
                <a:ea typeface="Times New Roman" panose="02020603050405020304" pitchFamily="18" charset="0"/>
              </a:rPr>
              <a:t>Respecto de los otros </a:t>
            </a:r>
            <a:r>
              <a:rPr lang="es-MX" sz="1600" b="1" dirty="0">
                <a:solidFill>
                  <a:srgbClr val="FF0000"/>
                </a:solidFill>
                <a:latin typeface="+mj-lt"/>
                <a:ea typeface="Times New Roman" panose="02020603050405020304" pitchFamily="18" charset="0"/>
              </a:rPr>
              <a:t>dos</a:t>
            </a:r>
            <a:r>
              <a:rPr lang="es-MX" sz="1600" b="1" dirty="0">
                <a:solidFill>
                  <a:srgbClr val="000000"/>
                </a:solidFill>
                <a:latin typeface="+mj-lt"/>
                <a:ea typeface="Times New Roman" panose="02020603050405020304" pitchFamily="18" charset="0"/>
              </a:rPr>
              <a:t> </a:t>
            </a:r>
            <a:r>
              <a:rPr lang="es-MX" sz="1600" dirty="0">
                <a:solidFill>
                  <a:srgbClr val="000000"/>
                </a:solidFill>
                <a:latin typeface="+mj-lt"/>
                <a:ea typeface="Times New Roman" panose="02020603050405020304" pitchFamily="18" charset="0"/>
              </a:rPr>
              <a:t>agravios, relativos a: diferenciar las opiniones de la información noticiosa, y al ámbito de aplicación de los Lineamientos, </a:t>
            </a:r>
            <a:r>
              <a:rPr lang="es-MX" sz="1600" b="1" dirty="0">
                <a:solidFill>
                  <a:srgbClr val="000000"/>
                </a:solidFill>
                <a:latin typeface="+mj-lt"/>
                <a:ea typeface="Times New Roman" panose="02020603050405020304" pitchFamily="18" charset="0"/>
              </a:rPr>
              <a:t>no le asiste la razón</a:t>
            </a:r>
            <a:r>
              <a:rPr lang="es-MX" sz="1600" dirty="0">
                <a:solidFill>
                  <a:srgbClr val="000000"/>
                </a:solidFill>
                <a:latin typeface="+mj-lt"/>
                <a:ea typeface="Times New Roman" panose="02020603050405020304" pitchFamily="18" charset="0"/>
              </a:rPr>
              <a:t> al apelante, porque el contenido de los lineamientos no transgrede la normatividad aplicable</a:t>
            </a:r>
            <a:r>
              <a:rPr lang="es-MX" sz="1200" dirty="0">
                <a:solidFill>
                  <a:srgbClr val="000000"/>
                </a:solidFill>
                <a:ea typeface="Times New Roman" panose="02020603050405020304" pitchFamily="18" charset="0"/>
              </a:rPr>
              <a:t>.</a:t>
            </a:r>
            <a:endParaRPr lang="es-MX" sz="1200" dirty="0">
              <a:latin typeface="Times New Roman" panose="02020603050405020304" pitchFamily="18" charset="0"/>
              <a:ea typeface="Times New Roman" panose="02020603050405020304" pitchFamily="18" charset="0"/>
            </a:endParaRPr>
          </a:p>
        </p:txBody>
      </p:sp>
      <p:sp>
        <p:nvSpPr>
          <p:cNvPr id="52227" name="Rectángulo 4"/>
          <p:cNvSpPr>
            <a:spLocks noChangeArrowheads="1"/>
          </p:cNvSpPr>
          <p:nvPr/>
        </p:nvSpPr>
        <p:spPr bwMode="auto">
          <a:xfrm>
            <a:off x="719138" y="765175"/>
            <a:ext cx="146843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lnSpc>
                <a:spcPct val="150000"/>
              </a:lnSpc>
            </a:pPr>
            <a:r>
              <a:rPr lang="es-MX" altLang="es-MX" b="1">
                <a:solidFill>
                  <a:srgbClr val="000000"/>
                </a:solidFill>
                <a:cs typeface="Times New Roman" panose="02020603050405020304" pitchFamily="18" charset="0"/>
              </a:rPr>
              <a:t>2. Decisión.</a:t>
            </a:r>
            <a:endParaRPr lang="es-MX" altLang="es-MX">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250825" y="2060575"/>
            <a:ext cx="8713788" cy="2911475"/>
          </a:xfrm>
          <a:prstGeom prst="roundRect">
            <a:avLst/>
          </a:prstGeom>
          <a:solidFill>
            <a:schemeClr val="accent3">
              <a:lumMod val="65000"/>
            </a:schemeClr>
          </a:solidFill>
        </p:spPr>
        <p:txBody>
          <a:bodyPr>
            <a:spAutoFit/>
          </a:bodyPr>
          <a:lstStyle/>
          <a:p>
            <a:pPr algn="just">
              <a:lnSpc>
                <a:spcPct val="150000"/>
              </a:lnSpc>
              <a:defRPr/>
            </a:pPr>
            <a:r>
              <a:rPr lang="es-MX" sz="1600" b="1" dirty="0">
                <a:ea typeface="Times New Roman" panose="02020603050405020304" pitchFamily="18" charset="0"/>
              </a:rPr>
              <a:t>Marco normativo sobre libertad de prensa. </a:t>
            </a:r>
            <a:endParaRPr lang="es-MX" sz="1600" dirty="0">
              <a:latin typeface="Times New Roman" panose="02020603050405020304" pitchFamily="18" charset="0"/>
              <a:ea typeface="Times New Roman" panose="02020603050405020304" pitchFamily="18" charset="0"/>
            </a:endParaRPr>
          </a:p>
          <a:p>
            <a:pPr algn="just">
              <a:lnSpc>
                <a:spcPct val="150000"/>
              </a:lnSpc>
              <a:spcBef>
                <a:spcPts val="1800"/>
              </a:spcBef>
              <a:spcAft>
                <a:spcPts val="1800"/>
              </a:spcAft>
              <a:defRPr/>
            </a:pPr>
            <a:r>
              <a:rPr lang="es-MX" sz="1600" b="1" dirty="0">
                <a:ea typeface="Calibri" panose="020F0502020204030204" pitchFamily="34" charset="0"/>
                <a:cs typeface="Arial" panose="020B0604020202020204" pitchFamily="34" charset="0"/>
              </a:rPr>
              <a:t>La libertad de prensa es una piedra angular en el despliegue de la vertiente social o colectiva de las libertades de expresión e información</a:t>
            </a:r>
            <a:r>
              <a:rPr lang="es-MX" sz="1600" dirty="0">
                <a:ea typeface="Calibri" panose="020F0502020204030204" pitchFamily="34" charset="0"/>
                <a:cs typeface="Arial" panose="020B0604020202020204" pitchFamily="34" charset="0"/>
              </a:rPr>
              <a:t>. </a:t>
            </a:r>
            <a:endParaRPr lang="es-MX" sz="1600" dirty="0">
              <a:ea typeface="Calibri" panose="020F0502020204030204" pitchFamily="34" charset="0"/>
              <a:cs typeface="Times New Roman" panose="02020603050405020304" pitchFamily="18" charset="0"/>
            </a:endParaRPr>
          </a:p>
          <a:p>
            <a:pPr algn="just">
              <a:lnSpc>
                <a:spcPct val="150000"/>
              </a:lnSpc>
              <a:spcBef>
                <a:spcPts val="1800"/>
              </a:spcBef>
              <a:spcAft>
                <a:spcPts val="1800"/>
              </a:spcAft>
              <a:defRPr/>
            </a:pPr>
            <a:r>
              <a:rPr lang="es-MX" sz="1600" dirty="0">
                <a:ea typeface="Calibri" panose="020F0502020204030204" pitchFamily="34" charset="0"/>
                <a:cs typeface="Arial" panose="020B0604020202020204" pitchFamily="34" charset="0"/>
              </a:rPr>
              <a:t>Esta Sala superior considera que la labor de los periodistas goza de un </a:t>
            </a:r>
            <a:r>
              <a:rPr lang="es-MX" sz="1600" b="1" dirty="0">
                <a:ea typeface="Calibri" panose="020F0502020204030204" pitchFamily="34" charset="0"/>
                <a:cs typeface="Arial" panose="020B0604020202020204" pitchFamily="34" charset="0"/>
              </a:rPr>
              <a:t>manto jurídico protector</a:t>
            </a:r>
            <a:r>
              <a:rPr lang="es-MX" sz="1600" dirty="0">
                <a:ea typeface="Calibri" panose="020F0502020204030204" pitchFamily="34" charset="0"/>
                <a:cs typeface="Arial" panose="020B0604020202020204" pitchFamily="34" charset="0"/>
              </a:rPr>
              <a:t> cuya salvaguardia resulta fundamental para nuestro país... </a:t>
            </a:r>
            <a:endParaRPr lang="es-MX" sz="1600" dirty="0">
              <a:ea typeface="Calibri" panose="020F0502020204030204" pitchFamily="34" charset="0"/>
              <a:cs typeface="Times New Roman" panose="02020603050405020304" pitchFamily="18" charset="0"/>
            </a:endParaRPr>
          </a:p>
        </p:txBody>
      </p:sp>
      <p:sp>
        <p:nvSpPr>
          <p:cNvPr id="53251" name="Rectángulo 3"/>
          <p:cNvSpPr>
            <a:spLocks noChangeArrowheads="1"/>
          </p:cNvSpPr>
          <p:nvPr/>
        </p:nvSpPr>
        <p:spPr bwMode="auto">
          <a:xfrm>
            <a:off x="603250" y="1052513"/>
            <a:ext cx="191611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lnSpc>
                <a:spcPct val="150000"/>
              </a:lnSpc>
            </a:pPr>
            <a:r>
              <a:rPr lang="es-MX" altLang="es-MX" b="1">
                <a:solidFill>
                  <a:srgbClr val="000000"/>
                </a:solidFill>
                <a:cs typeface="Times New Roman" panose="02020603050405020304" pitchFamily="18" charset="0"/>
              </a:rPr>
              <a:t>3. Justificación.</a:t>
            </a:r>
            <a:endParaRPr lang="es-MX" altLang="es-MX">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863600" y="2205038"/>
            <a:ext cx="7345363" cy="2860675"/>
          </a:xfrm>
          <a:prstGeom prst="roundRect">
            <a:avLst/>
          </a:prstGeom>
          <a:solidFill>
            <a:schemeClr val="accent3">
              <a:lumMod val="65000"/>
            </a:schemeClr>
          </a:solidFill>
        </p:spPr>
        <p:txBody>
          <a:bodyPr>
            <a:spAutoFit/>
          </a:bodyPr>
          <a:lstStyle/>
          <a:p>
            <a:pPr>
              <a:defRPr/>
            </a:pPr>
            <a:endParaRPr lang="es-MX" b="1" dirty="0"/>
          </a:p>
          <a:p>
            <a:pPr>
              <a:defRPr/>
            </a:pPr>
            <a:r>
              <a:rPr lang="es-MX" dirty="0"/>
              <a:t>A.1. Marco jurídico constitucional y convencional.</a:t>
            </a:r>
          </a:p>
          <a:p>
            <a:pPr>
              <a:defRPr/>
            </a:pPr>
            <a:r>
              <a:rPr lang="es-MX" dirty="0"/>
              <a:t>A.2. Protección al periodismo.</a:t>
            </a:r>
          </a:p>
          <a:p>
            <a:pPr>
              <a:defRPr/>
            </a:pPr>
            <a:r>
              <a:rPr lang="es-MX" dirty="0"/>
              <a:t>A.3. Trascendencia de la protección.</a:t>
            </a:r>
          </a:p>
          <a:p>
            <a:pPr>
              <a:defRPr/>
            </a:pPr>
            <a:r>
              <a:rPr lang="es-MX" dirty="0"/>
              <a:t>A.4. Criterios nacionales. </a:t>
            </a:r>
          </a:p>
          <a:p>
            <a:pPr>
              <a:defRPr/>
            </a:pPr>
            <a:r>
              <a:rPr lang="es-MX" dirty="0"/>
              <a:t>A.5. Criterios internacionales.</a:t>
            </a:r>
          </a:p>
          <a:p>
            <a:pPr>
              <a:defRPr/>
            </a:pPr>
            <a:r>
              <a:rPr lang="es-MX" dirty="0"/>
              <a:t>A.6. Medidas de protección nacional.</a:t>
            </a:r>
          </a:p>
          <a:p>
            <a:pPr>
              <a:defRPr/>
            </a:pPr>
            <a:r>
              <a:rPr lang="es-MX" dirty="0"/>
              <a:t>A.7. Criterios de interpretación.</a:t>
            </a:r>
          </a:p>
          <a:p>
            <a:pPr marL="342900" indent="-342900">
              <a:buFontTx/>
              <a:buAutoNum type="alphaUcPeriod"/>
              <a:defRPr/>
            </a:pPr>
            <a:endParaRPr lang="es-MX" dirty="0"/>
          </a:p>
        </p:txBody>
      </p:sp>
      <p:sp>
        <p:nvSpPr>
          <p:cNvPr id="54275" name="Rectángulo 1"/>
          <p:cNvSpPr>
            <a:spLocks noChangeArrowheads="1"/>
          </p:cNvSpPr>
          <p:nvPr/>
        </p:nvSpPr>
        <p:spPr bwMode="auto">
          <a:xfrm>
            <a:off x="1042988" y="1052513"/>
            <a:ext cx="6985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MX" altLang="es-MX" b="1"/>
              <a:t>A. La labor de los periodistas debe ser protegida, en todo ámbito del derecho, incluida la materia electoral.</a:t>
            </a:r>
            <a:endParaRPr lang="es-MX" altLang="es-MX"/>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1116013" y="2565400"/>
            <a:ext cx="6985000" cy="1939925"/>
          </a:xfrm>
          <a:prstGeom prst="roundRect">
            <a:avLst/>
          </a:prstGeom>
          <a:solidFill>
            <a:schemeClr val="accent3">
              <a:lumMod val="65000"/>
            </a:schemeClr>
          </a:solidFill>
        </p:spPr>
        <p:txBody>
          <a:bodyPr>
            <a:spAutoFit/>
          </a:bodyPr>
          <a:lstStyle/>
          <a:p>
            <a:pPr>
              <a:defRPr/>
            </a:pPr>
            <a:endParaRPr lang="es-MX" b="1" dirty="0"/>
          </a:p>
          <a:p>
            <a:pPr>
              <a:defRPr/>
            </a:pPr>
            <a:r>
              <a:rPr lang="es-MX" dirty="0"/>
              <a:t>B.1. ¿Qué es un periodista? </a:t>
            </a:r>
          </a:p>
          <a:p>
            <a:pPr>
              <a:defRPr/>
            </a:pPr>
            <a:r>
              <a:rPr lang="es-MX" dirty="0"/>
              <a:t>B.2. Ampliación de la protección. </a:t>
            </a:r>
          </a:p>
          <a:p>
            <a:pPr>
              <a:defRPr/>
            </a:pPr>
            <a:r>
              <a:rPr lang="es-MX" dirty="0"/>
              <a:t>B.3. Criterios convencionales.</a:t>
            </a:r>
          </a:p>
          <a:p>
            <a:pPr>
              <a:defRPr/>
            </a:pPr>
            <a:r>
              <a:rPr lang="es-MX" dirty="0"/>
              <a:t>B.4. Criterios nacionales.</a:t>
            </a:r>
          </a:p>
          <a:p>
            <a:pPr>
              <a:defRPr/>
            </a:pPr>
            <a:endParaRPr lang="es-MX" dirty="0"/>
          </a:p>
        </p:txBody>
      </p:sp>
      <p:sp>
        <p:nvSpPr>
          <p:cNvPr id="55299" name="Rectángulo 1"/>
          <p:cNvSpPr>
            <a:spLocks noChangeArrowheads="1"/>
          </p:cNvSpPr>
          <p:nvPr/>
        </p:nvSpPr>
        <p:spPr bwMode="auto">
          <a:xfrm>
            <a:off x="971550" y="993775"/>
            <a:ext cx="6985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MX" altLang="es-MX" b="1"/>
              <a:t>B. La protección al periodismo no sólo comprende la protección a la persona física, sino también a las personas morales que estén vinculadas con esta actividad.</a:t>
            </a:r>
            <a:endParaRPr lang="es-MX" altLang="es-MX"/>
          </a:p>
          <a:p>
            <a:pPr algn="just"/>
            <a:endParaRPr lang="es-MX" altLang="es-MX"/>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3 Rectángulo"/>
          <p:cNvSpPr>
            <a:spLocks noChangeArrowheads="1"/>
          </p:cNvSpPr>
          <p:nvPr/>
        </p:nvSpPr>
        <p:spPr bwMode="auto">
          <a:xfrm>
            <a:off x="3879850" y="487363"/>
            <a:ext cx="94773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s-ES_tradnl" altLang="es-MX" b="1"/>
              <a:t>     </a:t>
            </a:r>
          </a:p>
          <a:p>
            <a:pPr algn="ctr"/>
            <a:r>
              <a:rPr lang="es-ES_tradnl" altLang="es-MX" sz="2400" b="1"/>
              <a:t>         </a:t>
            </a:r>
            <a:endParaRPr lang="es-MX" altLang="es-MX" sz="2400">
              <a:solidFill>
                <a:srgbClr val="006600"/>
              </a:solidFill>
            </a:endParaRPr>
          </a:p>
        </p:txBody>
      </p:sp>
      <p:sp>
        <p:nvSpPr>
          <p:cNvPr id="8195" name="Rectángulo 1"/>
          <p:cNvSpPr>
            <a:spLocks noChangeArrowheads="1"/>
          </p:cNvSpPr>
          <p:nvPr/>
        </p:nvSpPr>
        <p:spPr bwMode="auto">
          <a:xfrm>
            <a:off x="6194425" y="788988"/>
            <a:ext cx="2949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s-ES_tradnl" altLang="es-MX" b="1"/>
              <a:t>ASPECTOS GENERALES</a:t>
            </a:r>
            <a:endParaRPr lang="es-MX" altLang="es-MX"/>
          </a:p>
        </p:txBody>
      </p:sp>
      <p:sp>
        <p:nvSpPr>
          <p:cNvPr id="4" name="Rectángulo redondeado 3"/>
          <p:cNvSpPr/>
          <p:nvPr/>
        </p:nvSpPr>
        <p:spPr>
          <a:xfrm>
            <a:off x="179388" y="1412875"/>
            <a:ext cx="8856662" cy="4425950"/>
          </a:xfrm>
          <a:prstGeom prst="roundRect">
            <a:avLst/>
          </a:prstGeom>
          <a:solidFill>
            <a:schemeClr val="bg1">
              <a:lumMod val="75000"/>
            </a:schemeClr>
          </a:solidFill>
        </p:spPr>
        <p:txBody>
          <a:bodyPr>
            <a:spAutoFit/>
          </a:bodyPr>
          <a:lstStyle>
            <a:lvl1pPr marL="342900" indent="-342900">
              <a:tabLst>
                <a:tab pos="-3779838" algn="l"/>
              </a:tabLst>
              <a:defRPr>
                <a:solidFill>
                  <a:schemeClr val="tx1"/>
                </a:solidFill>
                <a:latin typeface="Arial" panose="020B0604020202020204" pitchFamily="34" charset="0"/>
                <a:ea typeface="ＭＳ Ｐゴシック" panose="020B0600070205080204" pitchFamily="34" charset="-128"/>
              </a:defRPr>
            </a:lvl1pPr>
            <a:lvl2pPr marL="742950" indent="-285750">
              <a:tabLst>
                <a:tab pos="-3779838" algn="l"/>
              </a:tabLst>
              <a:defRPr>
                <a:solidFill>
                  <a:schemeClr val="tx1"/>
                </a:solidFill>
                <a:latin typeface="Arial" panose="020B0604020202020204" pitchFamily="34" charset="0"/>
                <a:ea typeface="ＭＳ Ｐゴシック" panose="020B0600070205080204" pitchFamily="34" charset="-128"/>
              </a:defRPr>
            </a:lvl2pPr>
            <a:lvl3pPr marL="1143000" indent="-228600">
              <a:tabLst>
                <a:tab pos="-3779838" algn="l"/>
              </a:tabLst>
              <a:defRPr>
                <a:solidFill>
                  <a:schemeClr val="tx1"/>
                </a:solidFill>
                <a:latin typeface="Arial" panose="020B0604020202020204" pitchFamily="34" charset="0"/>
                <a:ea typeface="ＭＳ Ｐゴシック" panose="020B0600070205080204" pitchFamily="34" charset="-128"/>
              </a:defRPr>
            </a:lvl3pPr>
            <a:lvl4pPr marL="1600200" indent="-228600">
              <a:tabLst>
                <a:tab pos="-3779838" algn="l"/>
              </a:tabLst>
              <a:defRPr>
                <a:solidFill>
                  <a:schemeClr val="tx1"/>
                </a:solidFill>
                <a:latin typeface="Arial" panose="020B0604020202020204" pitchFamily="34" charset="0"/>
                <a:ea typeface="ＭＳ Ｐゴシック" panose="020B0600070205080204" pitchFamily="34" charset="-128"/>
              </a:defRPr>
            </a:lvl4pPr>
            <a:lvl5pPr marL="2057400" indent="-228600">
              <a:tabLst>
                <a:tab pos="-3779838"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3779838"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3779838"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3779838"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3779838" algn="l"/>
              </a:tabLst>
              <a:defRPr>
                <a:solidFill>
                  <a:schemeClr val="tx1"/>
                </a:solidFill>
                <a:latin typeface="Arial" panose="020B0604020202020204" pitchFamily="34" charset="0"/>
                <a:ea typeface="ＭＳ Ｐゴシック" panose="020B0600070205080204" pitchFamily="34" charset="-128"/>
              </a:defRPr>
            </a:lvl9pPr>
          </a:lstStyle>
          <a:p>
            <a:pPr algn="just">
              <a:buFont typeface="Wingdings" panose="05000000000000000000" pitchFamily="2" charset="2"/>
              <a:buChar char="q"/>
              <a:defRPr/>
            </a:pPr>
            <a:r>
              <a:rPr lang="es-ES_tradnl" altLang="es-MX" dirty="0" smtClean="0">
                <a:solidFill>
                  <a:srgbClr val="000000"/>
                </a:solidFill>
                <a:ea typeface="Calibri" panose="020F0502020204030204" pitchFamily="34" charset="0"/>
                <a:cs typeface="Arial" panose="020B0604020202020204" pitchFamily="34" charset="0"/>
              </a:rPr>
              <a:t>El tipo de letra es sencillo; el interlineado facilita la lectura; se aplican formatos como negritas, cursivas, versales, etc. que </a:t>
            </a:r>
            <a:r>
              <a:rPr lang="es-ES_tradnl" altLang="es-MX" b="1" dirty="0" smtClean="0">
                <a:solidFill>
                  <a:srgbClr val="000000"/>
                </a:solidFill>
                <a:ea typeface="Calibri" panose="020F0502020204030204" pitchFamily="34" charset="0"/>
                <a:cs typeface="Arial" panose="020B0604020202020204" pitchFamily="34" charset="0"/>
              </a:rPr>
              <a:t>resaltan elementos </a:t>
            </a:r>
            <a:r>
              <a:rPr lang="es-ES_tradnl" altLang="es-MX" dirty="0" smtClean="0">
                <a:solidFill>
                  <a:srgbClr val="000000"/>
                </a:solidFill>
                <a:ea typeface="Calibri" panose="020F0502020204030204" pitchFamily="34" charset="0"/>
                <a:cs typeface="Arial" panose="020B0604020202020204" pitchFamily="34" charset="0"/>
              </a:rPr>
              <a:t>específicos.</a:t>
            </a:r>
          </a:p>
          <a:p>
            <a:pPr marL="285750" indent="-285750" algn="just">
              <a:buFont typeface="Wingdings" panose="05000000000000000000" pitchFamily="2" charset="2"/>
              <a:buChar char="q"/>
              <a:defRPr/>
            </a:pPr>
            <a:endParaRPr lang="es-MX" altLang="es-MX" dirty="0" smtClean="0">
              <a:ea typeface="Calibri" panose="020F0502020204030204" pitchFamily="34" charset="0"/>
              <a:cs typeface="Times New Roman" panose="02020603050405020304" pitchFamily="18" charset="0"/>
            </a:endParaRPr>
          </a:p>
          <a:p>
            <a:pPr algn="just">
              <a:buFont typeface="Wingdings" panose="05000000000000000000" pitchFamily="2" charset="2"/>
              <a:buChar char="q"/>
              <a:defRPr/>
            </a:pPr>
            <a:r>
              <a:rPr lang="es-ES_tradnl" altLang="es-MX" dirty="0" smtClean="0">
                <a:solidFill>
                  <a:srgbClr val="000000"/>
                </a:solidFill>
                <a:ea typeface="Calibri" panose="020F0502020204030204" pitchFamily="34" charset="0"/>
                <a:cs typeface="Arial" panose="020B0604020202020204" pitchFamily="34" charset="0"/>
              </a:rPr>
              <a:t>Se </a:t>
            </a:r>
            <a:r>
              <a:rPr lang="es-ES_tradnl" altLang="es-MX" b="1" dirty="0" smtClean="0">
                <a:solidFill>
                  <a:srgbClr val="000000"/>
                </a:solidFill>
                <a:ea typeface="Calibri" panose="020F0502020204030204" pitchFamily="34" charset="0"/>
                <a:cs typeface="Arial" panose="020B0604020202020204" pitchFamily="34" charset="0"/>
              </a:rPr>
              <a:t>incluyen imágenes </a:t>
            </a:r>
            <a:r>
              <a:rPr lang="es-ES_tradnl" altLang="es-MX" dirty="0" smtClean="0">
                <a:solidFill>
                  <a:srgbClr val="000000"/>
                </a:solidFill>
                <a:ea typeface="Calibri" panose="020F0502020204030204" pitchFamily="34" charset="0"/>
                <a:cs typeface="Arial" panose="020B0604020202020204" pitchFamily="34" charset="0"/>
              </a:rPr>
              <a:t>en lugar de descripciones.</a:t>
            </a:r>
          </a:p>
          <a:p>
            <a:pPr algn="just">
              <a:buFont typeface="Wingdings" panose="05000000000000000000" pitchFamily="2" charset="2"/>
              <a:buChar char="q"/>
              <a:defRPr/>
            </a:pPr>
            <a:endParaRPr lang="es-MX" altLang="es-MX" dirty="0" smtClean="0">
              <a:ea typeface="Calibri" panose="020F0502020204030204" pitchFamily="34" charset="0"/>
              <a:cs typeface="Times New Roman" panose="02020603050405020304" pitchFamily="18" charset="0"/>
            </a:endParaRPr>
          </a:p>
          <a:p>
            <a:pPr algn="just">
              <a:buFont typeface="Wingdings" panose="05000000000000000000" pitchFamily="2" charset="2"/>
              <a:buChar char="q"/>
              <a:defRPr/>
            </a:pPr>
            <a:r>
              <a:rPr lang="es-ES_tradnl" altLang="es-MX" dirty="0" smtClean="0">
                <a:solidFill>
                  <a:srgbClr val="000000"/>
                </a:solidFill>
                <a:ea typeface="Calibri" panose="020F0502020204030204" pitchFamily="34" charset="0"/>
                <a:cs typeface="Arial" panose="020B0604020202020204" pitchFamily="34" charset="0"/>
              </a:rPr>
              <a:t>Se incluyen </a:t>
            </a:r>
            <a:r>
              <a:rPr lang="es-ES_tradnl" altLang="es-MX" b="1" dirty="0" smtClean="0">
                <a:solidFill>
                  <a:srgbClr val="000000"/>
                </a:solidFill>
                <a:ea typeface="Calibri" panose="020F0502020204030204" pitchFamily="34" charset="0"/>
                <a:cs typeface="Arial" panose="020B0604020202020204" pitchFamily="34" charset="0"/>
              </a:rPr>
              <a:t>cuadros comparativos</a:t>
            </a:r>
            <a:r>
              <a:rPr lang="es-ES_tradnl" altLang="es-MX" dirty="0" smtClean="0">
                <a:solidFill>
                  <a:srgbClr val="000000"/>
                </a:solidFill>
                <a:ea typeface="Calibri" panose="020F0502020204030204" pitchFamily="34" charset="0"/>
                <a:cs typeface="Arial" panose="020B0604020202020204" pitchFamily="34" charset="0"/>
              </a:rPr>
              <a:t>, viñetas, tablas, cuadros de texto y </a:t>
            </a:r>
            <a:r>
              <a:rPr lang="es-ES_tradnl" altLang="es-MX" b="1" dirty="0" smtClean="0">
                <a:solidFill>
                  <a:srgbClr val="000000"/>
                </a:solidFill>
                <a:ea typeface="Calibri" panose="020F0502020204030204" pitchFamily="34" charset="0"/>
                <a:cs typeface="Arial" panose="020B0604020202020204" pitchFamily="34" charset="0"/>
              </a:rPr>
              <a:t>diagramas</a:t>
            </a:r>
            <a:r>
              <a:rPr lang="es-ES_tradnl" altLang="es-MX" dirty="0" smtClean="0">
                <a:solidFill>
                  <a:srgbClr val="000000"/>
                </a:solidFill>
                <a:ea typeface="Calibri" panose="020F0502020204030204" pitchFamily="34" charset="0"/>
                <a:cs typeface="Arial" panose="020B0604020202020204" pitchFamily="34" charset="0"/>
              </a:rPr>
              <a:t> que facilitan la comprensión o el estudio de la problemática.</a:t>
            </a:r>
          </a:p>
          <a:p>
            <a:pPr algn="just">
              <a:buFont typeface="Wingdings" panose="05000000000000000000" pitchFamily="2" charset="2"/>
              <a:buChar char="q"/>
              <a:defRPr/>
            </a:pPr>
            <a:endParaRPr lang="es-MX" altLang="es-MX" dirty="0" smtClean="0">
              <a:ea typeface="Calibri" panose="020F0502020204030204" pitchFamily="34" charset="0"/>
              <a:cs typeface="Times New Roman" panose="02020603050405020304" pitchFamily="18" charset="0"/>
            </a:endParaRPr>
          </a:p>
          <a:p>
            <a:pPr algn="just">
              <a:buFont typeface="Wingdings" panose="05000000000000000000" pitchFamily="2" charset="2"/>
              <a:buChar char="q"/>
              <a:defRPr/>
            </a:pPr>
            <a:r>
              <a:rPr lang="es-ES_tradnl" altLang="es-MX" dirty="0" smtClean="0">
                <a:solidFill>
                  <a:srgbClr val="000000"/>
                </a:solidFill>
                <a:ea typeface="Calibri" panose="020F0502020204030204" pitchFamily="34" charset="0"/>
                <a:cs typeface="Arial" panose="020B0604020202020204" pitchFamily="34" charset="0"/>
              </a:rPr>
              <a:t>Se utilizan mayúsculas únicamente en los títulos.</a:t>
            </a:r>
            <a:endParaRPr lang="es-MX" altLang="es-MX" dirty="0" smtClean="0">
              <a:ea typeface="Calibri" panose="020F0502020204030204" pitchFamily="34" charset="0"/>
              <a:cs typeface="Times New Roman" panose="02020603050405020304" pitchFamily="18" charset="0"/>
            </a:endParaRPr>
          </a:p>
          <a:p>
            <a:pPr algn="just">
              <a:buFont typeface="Wingdings" panose="05000000000000000000" pitchFamily="2" charset="2"/>
              <a:buChar char="q"/>
              <a:defRPr/>
            </a:pPr>
            <a:endParaRPr lang="es-ES_tradnl" altLang="es-MX" dirty="0" smtClean="0">
              <a:solidFill>
                <a:srgbClr val="000000"/>
              </a:solidFill>
              <a:ea typeface="Calibri" panose="020F0502020204030204" pitchFamily="34" charset="0"/>
              <a:cs typeface="Arial" panose="020B0604020202020204" pitchFamily="34" charset="0"/>
            </a:endParaRPr>
          </a:p>
          <a:p>
            <a:pPr algn="just">
              <a:buFont typeface="Wingdings" panose="05000000000000000000" pitchFamily="2" charset="2"/>
              <a:buChar char="q"/>
              <a:defRPr/>
            </a:pPr>
            <a:r>
              <a:rPr lang="es-ES_tradnl" altLang="es-MX" dirty="0" smtClean="0">
                <a:solidFill>
                  <a:srgbClr val="000000"/>
                </a:solidFill>
                <a:ea typeface="Calibri" panose="020F0502020204030204" pitchFamily="34" charset="0"/>
                <a:cs typeface="Arial" panose="020B0604020202020204" pitchFamily="34" charset="0"/>
              </a:rPr>
              <a:t>Se evitan las palabras </a:t>
            </a:r>
            <a:r>
              <a:rPr lang="es-ES_tradnl" altLang="es-MX" b="1" dirty="0" smtClean="0">
                <a:solidFill>
                  <a:srgbClr val="000000"/>
                </a:solidFill>
                <a:ea typeface="Calibri" panose="020F0502020204030204" pitchFamily="34" charset="0"/>
                <a:cs typeface="Arial" panose="020B0604020202020204" pitchFamily="34" charset="0"/>
              </a:rPr>
              <a:t>sofisticadas o técnicas.</a:t>
            </a:r>
          </a:p>
          <a:p>
            <a:pPr algn="just">
              <a:buFont typeface="Wingdings" panose="05000000000000000000" pitchFamily="2" charset="2"/>
              <a:buChar char="q"/>
              <a:defRPr/>
            </a:pPr>
            <a:endParaRPr lang="es-MX" altLang="es-MX" b="1" dirty="0" smtClean="0">
              <a:ea typeface="Calibri" panose="020F0502020204030204" pitchFamily="34" charset="0"/>
              <a:cs typeface="Times New Roman" panose="02020603050405020304" pitchFamily="18" charset="0"/>
            </a:endParaRPr>
          </a:p>
          <a:p>
            <a:pPr algn="just">
              <a:buFont typeface="Wingdings" panose="05000000000000000000" pitchFamily="2" charset="2"/>
              <a:buChar char="q"/>
              <a:defRPr/>
            </a:pPr>
            <a:r>
              <a:rPr lang="es-ES_tradnl" altLang="es-MX" dirty="0" smtClean="0">
                <a:solidFill>
                  <a:srgbClr val="000000"/>
                </a:solidFill>
                <a:ea typeface="Calibri" panose="020F0502020204030204" pitchFamily="34" charset="0"/>
                <a:cs typeface="Arial" panose="020B0604020202020204" pitchFamily="34" charset="0"/>
              </a:rPr>
              <a:t>Se evitan las </a:t>
            </a:r>
            <a:r>
              <a:rPr lang="es-ES_tradnl" altLang="es-MX" b="1" dirty="0" smtClean="0">
                <a:solidFill>
                  <a:srgbClr val="000000"/>
                </a:solidFill>
                <a:ea typeface="Calibri" panose="020F0502020204030204" pitchFamily="34" charset="0"/>
                <a:cs typeface="Arial" panose="020B0604020202020204" pitchFamily="34" charset="0"/>
              </a:rPr>
              <a:t>transcripciones largas </a:t>
            </a:r>
            <a:r>
              <a:rPr lang="es-ES_tradnl" altLang="es-MX" dirty="0" smtClean="0">
                <a:solidFill>
                  <a:srgbClr val="000000"/>
                </a:solidFill>
                <a:ea typeface="Calibri" panose="020F0502020204030204" pitchFamily="34" charset="0"/>
                <a:cs typeface="Arial" panose="020B0604020202020204" pitchFamily="34" charset="0"/>
              </a:rPr>
              <a:t>salvo cuando es necesario</a:t>
            </a:r>
            <a:r>
              <a:rPr lang="es-ES_tradnl" altLang="es-MX" sz="2000" dirty="0" smtClean="0">
                <a:solidFill>
                  <a:srgbClr val="000000"/>
                </a:solidFill>
                <a:ea typeface="Calibri" panose="020F0502020204030204" pitchFamily="34" charset="0"/>
                <a:cs typeface="Arial" panose="020B0604020202020204" pitchFamily="34" charset="0"/>
              </a:rPr>
              <a:t>.</a:t>
            </a:r>
            <a:endParaRPr lang="es-MX" altLang="es-MX" sz="2000" dirty="0" smtClean="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971550" y="2349500"/>
            <a:ext cx="6985000" cy="2246313"/>
          </a:xfrm>
          <a:prstGeom prst="roundRect">
            <a:avLst/>
          </a:prstGeom>
          <a:solidFill>
            <a:schemeClr val="accent3">
              <a:lumMod val="65000"/>
            </a:schemeClr>
          </a:solidFill>
        </p:spPr>
        <p:txBody>
          <a:bodyPr>
            <a:spAutoFit/>
          </a:bodyPr>
          <a:lstStyle/>
          <a:p>
            <a:pPr>
              <a:defRPr/>
            </a:pPr>
            <a:endParaRPr lang="es-MX" b="1" dirty="0"/>
          </a:p>
          <a:p>
            <a:pPr>
              <a:defRPr/>
            </a:pPr>
            <a:r>
              <a:rPr lang="es-MX" dirty="0"/>
              <a:t>C.1. Principios de interpretación.</a:t>
            </a:r>
          </a:p>
          <a:p>
            <a:pPr>
              <a:defRPr/>
            </a:pPr>
            <a:r>
              <a:rPr lang="es-MX" dirty="0"/>
              <a:t>C.2. </a:t>
            </a:r>
            <a:r>
              <a:rPr lang="es-MX" dirty="0"/>
              <a:t>Marco </a:t>
            </a:r>
            <a:r>
              <a:rPr lang="es-MX" dirty="0"/>
              <a:t>jurídico.</a:t>
            </a:r>
          </a:p>
          <a:p>
            <a:pPr>
              <a:defRPr/>
            </a:pPr>
            <a:r>
              <a:rPr lang="es-MX" dirty="0"/>
              <a:t>C.3. Criterios convencionales.</a:t>
            </a:r>
          </a:p>
          <a:p>
            <a:pPr>
              <a:defRPr/>
            </a:pPr>
            <a:r>
              <a:rPr lang="es-MX" dirty="0"/>
              <a:t>C.4. Implicaciones de la presunción de licitud.</a:t>
            </a:r>
          </a:p>
          <a:p>
            <a:pPr>
              <a:defRPr/>
            </a:pPr>
            <a:endParaRPr lang="es-MX" dirty="0"/>
          </a:p>
          <a:p>
            <a:pPr>
              <a:defRPr/>
            </a:pPr>
            <a:endParaRPr lang="es-MX" dirty="0"/>
          </a:p>
        </p:txBody>
      </p:sp>
      <p:sp>
        <p:nvSpPr>
          <p:cNvPr id="56323" name="Rectángulo 1"/>
          <p:cNvSpPr>
            <a:spLocks noChangeArrowheads="1"/>
          </p:cNvSpPr>
          <p:nvPr/>
        </p:nvSpPr>
        <p:spPr bwMode="auto">
          <a:xfrm>
            <a:off x="900113" y="1268413"/>
            <a:ext cx="6985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MX" altLang="es-MX" b="1"/>
              <a:t>C. La actividad periodística goza de una presunción de licitud que, en su caso, debe ser desvirtuada.</a:t>
            </a:r>
            <a:endParaRPr lang="es-MX" altLang="es-MX"/>
          </a:p>
          <a:p>
            <a:pPr algn="just"/>
            <a:endParaRPr lang="es-MX" altLang="es-MX"/>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1042988" y="2852738"/>
            <a:ext cx="6985000" cy="1020762"/>
          </a:xfrm>
          <a:prstGeom prst="roundRect">
            <a:avLst/>
          </a:prstGeom>
          <a:solidFill>
            <a:schemeClr val="accent3">
              <a:lumMod val="65000"/>
            </a:schemeClr>
          </a:solidFill>
        </p:spPr>
        <p:txBody>
          <a:bodyPr>
            <a:spAutoFit/>
          </a:bodyPr>
          <a:lstStyle/>
          <a:p>
            <a:pPr marL="285750" indent="-285750">
              <a:buFont typeface="Arial" panose="020B0604020202020204" pitchFamily="34" charset="0"/>
              <a:buChar char="•"/>
              <a:defRPr/>
            </a:pPr>
            <a:r>
              <a:rPr lang="es-MX" dirty="0"/>
              <a:t>Criterios de la SCJN.</a:t>
            </a:r>
          </a:p>
          <a:p>
            <a:pPr marL="285750" indent="-285750">
              <a:buFont typeface="Arial" panose="020B0604020202020204" pitchFamily="34" charset="0"/>
              <a:buChar char="•"/>
              <a:defRPr/>
            </a:pPr>
            <a:r>
              <a:rPr lang="es-MX" dirty="0"/>
              <a:t>Criterios del TEPJF.</a:t>
            </a:r>
          </a:p>
          <a:p>
            <a:pPr>
              <a:defRPr/>
            </a:pPr>
            <a:endParaRPr lang="es-MX" dirty="0"/>
          </a:p>
        </p:txBody>
      </p:sp>
      <p:sp>
        <p:nvSpPr>
          <p:cNvPr id="57347" name="Rectángulo 1"/>
          <p:cNvSpPr>
            <a:spLocks noChangeArrowheads="1"/>
          </p:cNvSpPr>
          <p:nvPr/>
        </p:nvSpPr>
        <p:spPr bwMode="auto">
          <a:xfrm>
            <a:off x="900113" y="1268413"/>
            <a:ext cx="698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MX" altLang="es-MX" b="1"/>
              <a:t>  </a:t>
            </a:r>
            <a:endParaRPr lang="es-MX" altLang="es-MX"/>
          </a:p>
        </p:txBody>
      </p:sp>
      <p:sp>
        <p:nvSpPr>
          <p:cNvPr id="5" name="Rectángulo 4"/>
          <p:cNvSpPr/>
          <p:nvPr/>
        </p:nvSpPr>
        <p:spPr>
          <a:xfrm>
            <a:off x="971550" y="1454150"/>
            <a:ext cx="7129463" cy="368300"/>
          </a:xfrm>
          <a:prstGeom prst="rect">
            <a:avLst/>
          </a:prstGeom>
        </p:spPr>
        <p:txBody>
          <a:bodyPr>
            <a:spAutoFit/>
          </a:bodyPr>
          <a:lstStyle/>
          <a:p>
            <a:pPr>
              <a:defRPr/>
            </a:pPr>
            <a:r>
              <a:rPr lang="es-MX" b="1" spc="30" dirty="0">
                <a:ea typeface="Calibri" panose="020F0502020204030204" pitchFamily="34" charset="0"/>
              </a:rPr>
              <a:t>D. Criterios</a:t>
            </a:r>
            <a:r>
              <a:rPr lang="es-MX" b="1" dirty="0">
                <a:ea typeface="Calibri" panose="020F0502020204030204" pitchFamily="34" charset="0"/>
              </a:rPr>
              <a:t> para la </a:t>
            </a:r>
            <a:r>
              <a:rPr lang="es-MX" b="1" spc="30" dirty="0">
                <a:ea typeface="Calibri" panose="020F0502020204030204" pitchFamily="34" charset="0"/>
              </a:rPr>
              <a:t>investigación</a:t>
            </a:r>
            <a:r>
              <a:rPr lang="es-MX" b="1" dirty="0">
                <a:ea typeface="Calibri" panose="020F0502020204030204" pitchFamily="34" charset="0"/>
              </a:rPr>
              <a:t> de posibles infracciones</a:t>
            </a:r>
            <a:r>
              <a:rPr lang="es-MX" b="1" spc="30" dirty="0">
                <a:ea typeface="Calibri" panose="020F0502020204030204" pitchFamily="34" charset="0"/>
              </a:rPr>
              <a:t>. </a:t>
            </a:r>
            <a:endParaRPr lang="es-MX"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900113" y="2781300"/>
            <a:ext cx="7056437" cy="1020763"/>
          </a:xfrm>
          <a:prstGeom prst="roundRect">
            <a:avLst/>
          </a:prstGeom>
          <a:solidFill>
            <a:schemeClr val="accent3">
              <a:lumMod val="65000"/>
            </a:schemeClr>
          </a:solidFill>
        </p:spPr>
        <p:txBody>
          <a:bodyPr>
            <a:spAutoFit/>
          </a:bodyPr>
          <a:lstStyle/>
          <a:p>
            <a:pPr marL="285750" indent="-285750">
              <a:buFont typeface="Arial" panose="020B0604020202020204" pitchFamily="34" charset="0"/>
              <a:buChar char="•"/>
              <a:defRPr/>
            </a:pPr>
            <a:r>
              <a:rPr lang="es-MX" dirty="0"/>
              <a:t>Criterios de la Sala Superior del TEPJF.</a:t>
            </a:r>
          </a:p>
          <a:p>
            <a:pPr marL="285750" indent="-285750">
              <a:buFont typeface="Arial" panose="020B0604020202020204" pitchFamily="34" charset="0"/>
              <a:buChar char="•"/>
              <a:defRPr/>
            </a:pPr>
            <a:r>
              <a:rPr lang="es-MX" dirty="0"/>
              <a:t>Criterios de la Sala Regional Especializada del TEPJF.</a:t>
            </a:r>
          </a:p>
          <a:p>
            <a:pPr>
              <a:defRPr/>
            </a:pPr>
            <a:endParaRPr lang="es-MX" dirty="0"/>
          </a:p>
        </p:txBody>
      </p:sp>
      <p:sp>
        <p:nvSpPr>
          <p:cNvPr id="58371" name="Rectángulo 1"/>
          <p:cNvSpPr>
            <a:spLocks noChangeArrowheads="1"/>
          </p:cNvSpPr>
          <p:nvPr/>
        </p:nvSpPr>
        <p:spPr bwMode="auto">
          <a:xfrm>
            <a:off x="755650" y="1268413"/>
            <a:ext cx="698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s-MX" altLang="es-MX" b="1"/>
              <a:t> E. ¿Qué abarca la cobertura periodística en materia electoral?</a:t>
            </a:r>
            <a:endParaRPr lang="es-MX" altLang="es-MX"/>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3851275" y="654050"/>
            <a:ext cx="3673475" cy="1327150"/>
          </a:xfrm>
          <a:prstGeom prst="roundRect">
            <a:avLst/>
          </a:prstGeom>
          <a:solidFill>
            <a:schemeClr val="accent3">
              <a:lumMod val="65000"/>
            </a:schemeClr>
          </a:solidFill>
        </p:spPr>
        <p:txBody>
          <a:bodyPr>
            <a:spAutoFit/>
          </a:bodyPr>
          <a:lstStyle/>
          <a:p>
            <a:pPr marL="400050" indent="-400050">
              <a:buFontTx/>
              <a:buAutoNum type="romanLcPeriod"/>
              <a:defRPr/>
            </a:pPr>
            <a:r>
              <a:rPr lang="es-MX" b="1" dirty="0"/>
              <a:t>Debates.</a:t>
            </a:r>
          </a:p>
          <a:p>
            <a:pPr>
              <a:defRPr/>
            </a:pPr>
            <a:endParaRPr lang="es-MX" dirty="0"/>
          </a:p>
          <a:p>
            <a:pPr marL="342900" indent="-342900">
              <a:buFontTx/>
              <a:buAutoNum type="alphaLcParenR"/>
              <a:defRPr/>
            </a:pPr>
            <a:r>
              <a:rPr lang="es-MX" dirty="0"/>
              <a:t>Determinación. (inoperante).</a:t>
            </a:r>
          </a:p>
          <a:p>
            <a:pPr marL="342900" indent="-342900">
              <a:buFontTx/>
              <a:buAutoNum type="alphaLcParenR"/>
              <a:defRPr/>
            </a:pPr>
            <a:r>
              <a:rPr lang="es-MX" dirty="0"/>
              <a:t>Justificación.</a:t>
            </a:r>
          </a:p>
        </p:txBody>
      </p:sp>
      <p:sp>
        <p:nvSpPr>
          <p:cNvPr id="59395" name="Rectángulo 1"/>
          <p:cNvSpPr>
            <a:spLocks noChangeArrowheads="1"/>
          </p:cNvSpPr>
          <p:nvPr/>
        </p:nvSpPr>
        <p:spPr bwMode="auto">
          <a:xfrm>
            <a:off x="3175" y="3435350"/>
            <a:ext cx="3816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s-MX" altLang="es-MX" b="1"/>
              <a:t> RESPUESTA A LOS AGRAVIOS</a:t>
            </a:r>
            <a:endParaRPr lang="es-MX" altLang="es-MX"/>
          </a:p>
        </p:txBody>
      </p:sp>
      <p:sp>
        <p:nvSpPr>
          <p:cNvPr id="4" name="Rectángulo redondeado 3"/>
          <p:cNvSpPr/>
          <p:nvPr/>
        </p:nvSpPr>
        <p:spPr>
          <a:xfrm>
            <a:off x="3851275" y="2189163"/>
            <a:ext cx="3673475" cy="1327150"/>
          </a:xfrm>
          <a:prstGeom prst="roundRect">
            <a:avLst/>
          </a:prstGeom>
          <a:solidFill>
            <a:schemeClr val="accent3">
              <a:lumMod val="65000"/>
            </a:schemeClr>
          </a:solidFill>
        </p:spPr>
        <p:txBody>
          <a:bodyPr>
            <a:spAutoFit/>
          </a:bodyPr>
          <a:lstStyle/>
          <a:p>
            <a:pPr>
              <a:defRPr/>
            </a:pPr>
            <a:r>
              <a:rPr lang="es-MX" b="1" dirty="0"/>
              <a:t>ii. Opiniones y notas.</a:t>
            </a:r>
          </a:p>
          <a:p>
            <a:pPr>
              <a:defRPr/>
            </a:pPr>
            <a:endParaRPr lang="es-MX" dirty="0"/>
          </a:p>
          <a:p>
            <a:pPr marL="342900" indent="-342900">
              <a:buFontTx/>
              <a:buAutoNum type="alphaLcParenR"/>
              <a:defRPr/>
            </a:pPr>
            <a:r>
              <a:rPr lang="es-MX" dirty="0"/>
              <a:t>Decisión. (infundado).</a:t>
            </a:r>
          </a:p>
          <a:p>
            <a:pPr marL="342900" indent="-342900">
              <a:buFontTx/>
              <a:buAutoNum type="alphaLcParenR"/>
              <a:defRPr/>
            </a:pPr>
            <a:r>
              <a:rPr lang="es-MX" dirty="0"/>
              <a:t>Justificación.</a:t>
            </a:r>
          </a:p>
        </p:txBody>
      </p:sp>
      <p:sp>
        <p:nvSpPr>
          <p:cNvPr id="6" name="Rectángulo redondeado 5"/>
          <p:cNvSpPr/>
          <p:nvPr/>
        </p:nvSpPr>
        <p:spPr>
          <a:xfrm>
            <a:off x="3838575" y="3722688"/>
            <a:ext cx="5272088" cy="1328737"/>
          </a:xfrm>
          <a:prstGeom prst="roundRect">
            <a:avLst/>
          </a:prstGeom>
          <a:solidFill>
            <a:schemeClr val="accent3">
              <a:lumMod val="65000"/>
            </a:schemeClr>
          </a:solidFill>
        </p:spPr>
        <p:txBody>
          <a:bodyPr>
            <a:spAutoFit/>
          </a:bodyPr>
          <a:lstStyle/>
          <a:p>
            <a:pPr>
              <a:defRPr/>
            </a:pPr>
            <a:r>
              <a:rPr lang="es-MX" b="1" dirty="0"/>
              <a:t>iii. Ámbito de aplicación de los Lineamientos</a:t>
            </a:r>
            <a:r>
              <a:rPr lang="es-MX" dirty="0"/>
              <a:t>.</a:t>
            </a:r>
          </a:p>
          <a:p>
            <a:pPr>
              <a:defRPr/>
            </a:pPr>
            <a:endParaRPr lang="es-MX" dirty="0"/>
          </a:p>
          <a:p>
            <a:pPr marL="342900" indent="-342900">
              <a:buFontTx/>
              <a:buAutoNum type="alphaLcParenR"/>
              <a:defRPr/>
            </a:pPr>
            <a:r>
              <a:rPr lang="es-MX" dirty="0"/>
              <a:t>Decisión. (infundado).</a:t>
            </a:r>
          </a:p>
          <a:p>
            <a:pPr marL="342900" indent="-342900">
              <a:buFontTx/>
              <a:buAutoNum type="alphaLcParenR"/>
              <a:defRPr/>
            </a:pPr>
            <a:r>
              <a:rPr lang="es-MX" dirty="0"/>
              <a:t>Justificación.</a:t>
            </a:r>
          </a:p>
        </p:txBody>
      </p:sp>
      <p:sp>
        <p:nvSpPr>
          <p:cNvPr id="7" name="Rectángulo redondeado 6"/>
          <p:cNvSpPr/>
          <p:nvPr/>
        </p:nvSpPr>
        <p:spPr>
          <a:xfrm>
            <a:off x="3851275" y="5224463"/>
            <a:ext cx="3957638" cy="1328737"/>
          </a:xfrm>
          <a:prstGeom prst="roundRect">
            <a:avLst/>
          </a:prstGeom>
          <a:solidFill>
            <a:schemeClr val="accent3">
              <a:lumMod val="65000"/>
            </a:schemeClr>
          </a:solidFill>
        </p:spPr>
        <p:txBody>
          <a:bodyPr>
            <a:spAutoFit/>
          </a:bodyPr>
          <a:lstStyle/>
          <a:p>
            <a:pPr>
              <a:defRPr/>
            </a:pPr>
            <a:r>
              <a:rPr lang="es-MX" b="1" dirty="0"/>
              <a:t>iv</a:t>
            </a:r>
            <a:r>
              <a:rPr lang="es-MX" b="1" dirty="0"/>
              <a:t>. Difusión</a:t>
            </a:r>
            <a:r>
              <a:rPr lang="es-MX" dirty="0"/>
              <a:t> </a:t>
            </a:r>
            <a:r>
              <a:rPr lang="es-MX" b="1" dirty="0"/>
              <a:t>de los Lineamientos.</a:t>
            </a:r>
            <a:endParaRPr lang="es-MX" dirty="0"/>
          </a:p>
          <a:p>
            <a:pPr>
              <a:defRPr/>
            </a:pPr>
            <a:endParaRPr lang="es-MX" b="1" dirty="0"/>
          </a:p>
          <a:p>
            <a:pPr marL="342900" indent="-342900">
              <a:buFontTx/>
              <a:buAutoNum type="alphaLcParenR"/>
              <a:defRPr/>
            </a:pPr>
            <a:r>
              <a:rPr lang="es-MX" dirty="0"/>
              <a:t>Determinación. (inoperante).</a:t>
            </a:r>
          </a:p>
          <a:p>
            <a:pPr marL="342900" indent="-342900">
              <a:buFontTx/>
              <a:buAutoNum type="alphaLcParenR"/>
              <a:defRPr/>
            </a:pPr>
            <a:r>
              <a:rPr lang="es-MX" dirty="0"/>
              <a:t>Justificación.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2484438" y="2997200"/>
            <a:ext cx="4222750" cy="511175"/>
          </a:xfrm>
          <a:prstGeom prst="roundRect">
            <a:avLst/>
          </a:prstGeom>
          <a:solidFill>
            <a:schemeClr val="accent3">
              <a:lumMod val="65000"/>
            </a:schemeClr>
          </a:solidFill>
        </p:spPr>
        <p:txBody>
          <a:bodyPr wrap="none">
            <a:spAutoFit/>
          </a:bodyPr>
          <a:lstStyle/>
          <a:p>
            <a:pPr>
              <a:defRPr/>
            </a:pPr>
            <a:r>
              <a:rPr lang="es-ES_tradnl" altLang="es-MX" sz="2400" b="1" dirty="0"/>
              <a:t>V. PUNTOS RESOLUTIVOS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3 Rectángulo"/>
          <p:cNvSpPr>
            <a:spLocks noChangeArrowheads="1"/>
          </p:cNvSpPr>
          <p:nvPr/>
        </p:nvSpPr>
        <p:spPr bwMode="auto">
          <a:xfrm>
            <a:off x="3941763" y="333375"/>
            <a:ext cx="762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s-ES_tradnl" altLang="es-MX" b="1"/>
              <a:t>     </a:t>
            </a:r>
          </a:p>
          <a:p>
            <a:pPr algn="ctr"/>
            <a:r>
              <a:rPr lang="es-ES_tradnl" altLang="es-MX" b="1"/>
              <a:t>         </a:t>
            </a:r>
            <a:endParaRPr lang="es-MX" altLang="es-MX" sz="2400">
              <a:solidFill>
                <a:srgbClr val="006600"/>
              </a:solidFill>
            </a:endParaRPr>
          </a:p>
        </p:txBody>
      </p:sp>
      <p:sp>
        <p:nvSpPr>
          <p:cNvPr id="61443" name="Rectángulo 1"/>
          <p:cNvSpPr>
            <a:spLocks noChangeArrowheads="1"/>
          </p:cNvSpPr>
          <p:nvPr/>
        </p:nvSpPr>
        <p:spPr bwMode="auto">
          <a:xfrm>
            <a:off x="2627313" y="996950"/>
            <a:ext cx="4183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s-ES_tradnl" altLang="es-MX" sz="2400" b="1"/>
              <a:t>V. PUNTOS RESOLUTIVOS </a:t>
            </a:r>
          </a:p>
        </p:txBody>
      </p:sp>
      <p:sp>
        <p:nvSpPr>
          <p:cNvPr id="3" name="Rectángulo redondeado 2"/>
          <p:cNvSpPr/>
          <p:nvPr/>
        </p:nvSpPr>
        <p:spPr>
          <a:xfrm>
            <a:off x="684213" y="1844675"/>
            <a:ext cx="8280400" cy="3132138"/>
          </a:xfrm>
          <a:prstGeom prst="roundRect">
            <a:avLst/>
          </a:prstGeom>
          <a:solidFill>
            <a:schemeClr val="bg1">
              <a:lumMod val="75000"/>
            </a:schemeClr>
          </a:solidFill>
        </p:spPr>
        <p:txBody>
          <a:bodyPr>
            <a:spAutoFit/>
          </a:bodyPr>
          <a:lstStyle/>
          <a:p>
            <a:pPr>
              <a:defRPr/>
            </a:pPr>
            <a:endParaRPr lang="es-ES_tradnl" b="1" dirty="0"/>
          </a:p>
          <a:p>
            <a:pPr>
              <a:defRPr/>
            </a:pPr>
            <a:r>
              <a:rPr lang="es-ES_tradnl" sz="1600" b="1" dirty="0"/>
              <a:t>La finalidad de este apartado es reflejar de manera fiel, clara y precisa las </a:t>
            </a:r>
            <a:r>
              <a:rPr lang="es-ES_tradnl" sz="1600" b="1" dirty="0">
                <a:solidFill>
                  <a:srgbClr val="FF0000"/>
                </a:solidFill>
              </a:rPr>
              <a:t>conclusiones</a:t>
            </a:r>
            <a:r>
              <a:rPr lang="es-ES_tradnl" sz="1600" b="1" dirty="0"/>
              <a:t> del órgano jurisdiccional.</a:t>
            </a:r>
            <a:r>
              <a:rPr lang="es-ES_tradnl" sz="1600" dirty="0"/>
              <a:t> </a:t>
            </a:r>
            <a:endParaRPr lang="es-MX" sz="1600" dirty="0"/>
          </a:p>
          <a:p>
            <a:pPr>
              <a:defRPr/>
            </a:pPr>
            <a:r>
              <a:rPr lang="es-ES_tradnl" sz="1600" b="1" dirty="0"/>
              <a:t> </a:t>
            </a:r>
            <a:endParaRPr lang="es-MX" sz="1600" dirty="0"/>
          </a:p>
          <a:p>
            <a:pPr marL="285750" indent="-285750" algn="just">
              <a:buFont typeface="Wingdings" panose="05000000000000000000" pitchFamily="2" charset="2"/>
              <a:buChar char="ü"/>
              <a:defRPr/>
            </a:pPr>
            <a:r>
              <a:rPr lang="es-ES_tradnl" sz="1600" dirty="0"/>
              <a:t>Se incluye la resolución para cada uno de los actos reclamados y los distintos sentidos de la decisión adoptada, en caso de pluralidad;</a:t>
            </a:r>
            <a:endParaRPr lang="es-MX" sz="1600" dirty="0"/>
          </a:p>
          <a:p>
            <a:pPr marL="285750" indent="-285750" algn="just">
              <a:buFont typeface="Wingdings" panose="05000000000000000000" pitchFamily="2" charset="2"/>
              <a:buChar char="ü"/>
              <a:defRPr/>
            </a:pPr>
            <a:r>
              <a:rPr lang="es-ES_tradnl" sz="1600" dirty="0"/>
              <a:t>Se utilizan números ordinales para enumerar los puntos resolutivos;</a:t>
            </a:r>
            <a:endParaRPr lang="es-MX" sz="1600" dirty="0"/>
          </a:p>
          <a:p>
            <a:pPr marL="285750" indent="-285750" algn="just">
              <a:buFont typeface="Wingdings" panose="05000000000000000000" pitchFamily="2" charset="2"/>
              <a:buChar char="ü"/>
              <a:defRPr/>
            </a:pPr>
            <a:r>
              <a:rPr lang="es-ES_tradnl" sz="1600" dirty="0"/>
              <a:t>En caso de un solo resolutivo, se incluye como “ÚNICO”;</a:t>
            </a:r>
            <a:endParaRPr lang="es-MX" sz="1600" dirty="0"/>
          </a:p>
          <a:p>
            <a:pPr marL="285750" indent="-285750" algn="just">
              <a:buFont typeface="Wingdings" panose="05000000000000000000" pitchFamily="2" charset="2"/>
              <a:buChar char="ü"/>
              <a:defRPr/>
            </a:pPr>
            <a:r>
              <a:rPr lang="es-ES_tradnl" sz="1600" dirty="0"/>
              <a:t>En caso de ordenar más de una acción, se remite al apartado de “EFECTOS”. </a:t>
            </a:r>
            <a:endParaRPr lang="es-MX" sz="1600" dirty="0"/>
          </a:p>
          <a:p>
            <a:pPr marL="285750" indent="-285750" algn="just">
              <a:buFont typeface="Wingdings" panose="05000000000000000000" pitchFamily="2" charset="2"/>
              <a:buChar char="ü"/>
              <a:defRPr/>
            </a:pPr>
            <a:r>
              <a:rPr lang="es-ES_tradnl" sz="1600" dirty="0"/>
              <a:t>Se omite el desarrollo pormenorizado de datos particulares para los actos controvertidos.</a:t>
            </a:r>
            <a:r>
              <a:rPr lang="es-ES_tradnl" sz="1600" b="1" dirty="0"/>
              <a:t> </a:t>
            </a:r>
            <a:endParaRPr lang="es-MX" sz="16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611188" y="2133600"/>
            <a:ext cx="7920037" cy="1838325"/>
          </a:xfrm>
          <a:prstGeom prst="roundRect">
            <a:avLst/>
          </a:prstGeom>
          <a:solidFill>
            <a:schemeClr val="bg1">
              <a:lumMod val="75000"/>
            </a:schemeClr>
          </a:solidFill>
        </p:spPr>
        <p:txBody>
          <a:bodyPr>
            <a:spAutoFit/>
          </a:bodyPr>
          <a:lstStyle/>
          <a:p>
            <a:pPr algn="just">
              <a:lnSpc>
                <a:spcPct val="150000"/>
              </a:lnSpc>
              <a:defRPr/>
            </a:pPr>
            <a:endParaRPr lang="es-MX" sz="1600" dirty="0">
              <a:ea typeface="Calibri" panose="020F0502020204030204" pitchFamily="34" charset="0"/>
            </a:endParaRPr>
          </a:p>
          <a:p>
            <a:pPr algn="just">
              <a:lnSpc>
                <a:spcPct val="150000"/>
              </a:lnSpc>
              <a:defRPr/>
            </a:pPr>
            <a:r>
              <a:rPr lang="es-MX" b="1" dirty="0"/>
              <a:t>ÚNICO.</a:t>
            </a:r>
            <a:r>
              <a:rPr lang="es-MX" dirty="0"/>
              <a:t> Se </a:t>
            </a:r>
            <a:r>
              <a:rPr lang="es-MX" b="1" dirty="0"/>
              <a:t>confirma </a:t>
            </a:r>
            <a:r>
              <a:rPr lang="es-MX" dirty="0"/>
              <a:t>el Acuerdo INE/CG340/2017, emitido por el Consejo General del Instituto Nacional Electoral.</a:t>
            </a:r>
          </a:p>
          <a:p>
            <a:pPr algn="just">
              <a:lnSpc>
                <a:spcPct val="150000"/>
              </a:lnSpc>
              <a:defRPr/>
            </a:pPr>
            <a:endParaRPr lang="es-MX" sz="1600" b="1" dirty="0">
              <a:ea typeface="Calibri" panose="020F0502020204030204" pitchFamily="34" charset="0"/>
            </a:endParaRPr>
          </a:p>
        </p:txBody>
      </p:sp>
      <p:sp>
        <p:nvSpPr>
          <p:cNvPr id="63491" name="Rectángulo 1"/>
          <p:cNvSpPr>
            <a:spLocks noChangeArrowheads="1"/>
          </p:cNvSpPr>
          <p:nvPr/>
        </p:nvSpPr>
        <p:spPr bwMode="auto">
          <a:xfrm>
            <a:off x="2843213" y="836613"/>
            <a:ext cx="31861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lnSpc>
                <a:spcPct val="150000"/>
              </a:lnSpc>
            </a:pPr>
            <a:r>
              <a:rPr lang="es-ES" altLang="es-MX" b="1"/>
              <a:t>V. PUNTOS </a:t>
            </a:r>
            <a:r>
              <a:rPr lang="es-MX" altLang="es-MX" b="1"/>
              <a:t>RESOLUTIVOS </a:t>
            </a:r>
          </a:p>
        </p:txBody>
      </p:sp>
      <p:sp>
        <p:nvSpPr>
          <p:cNvPr id="63492" name="Rectángulo 2"/>
          <p:cNvSpPr>
            <a:spLocks noChangeArrowheads="1"/>
          </p:cNvSpPr>
          <p:nvPr/>
        </p:nvSpPr>
        <p:spPr bwMode="auto">
          <a:xfrm>
            <a:off x="3348038" y="1230313"/>
            <a:ext cx="237648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lnSpc>
                <a:spcPct val="150000"/>
              </a:lnSpc>
            </a:pPr>
            <a:r>
              <a:rPr lang="es-ES" altLang="es-MX" sz="1400" b="1"/>
              <a:t>  (</a:t>
            </a:r>
            <a:r>
              <a:rPr lang="es-MX" altLang="es-MX" sz="1400" b="1"/>
              <a:t>SUP-RAP-593/2017) </a:t>
            </a:r>
            <a:endParaRPr lang="es-MX" altLang="es-MX" sz="140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3 Rectángulo"/>
          <p:cNvSpPr>
            <a:spLocks noChangeArrowheads="1"/>
          </p:cNvSpPr>
          <p:nvPr/>
        </p:nvSpPr>
        <p:spPr bwMode="auto">
          <a:xfrm>
            <a:off x="3941763" y="333375"/>
            <a:ext cx="762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s-ES_tradnl" altLang="es-MX" b="1"/>
              <a:t>     </a:t>
            </a:r>
          </a:p>
          <a:p>
            <a:pPr algn="ctr"/>
            <a:r>
              <a:rPr lang="es-ES_tradnl" altLang="es-MX" b="1"/>
              <a:t>         </a:t>
            </a:r>
            <a:endParaRPr lang="es-MX" altLang="es-MX" sz="2400">
              <a:solidFill>
                <a:srgbClr val="006600"/>
              </a:solidFill>
            </a:endParaRPr>
          </a:p>
        </p:txBody>
      </p:sp>
      <p:sp>
        <p:nvSpPr>
          <p:cNvPr id="64515" name="Rectángulo 1"/>
          <p:cNvSpPr>
            <a:spLocks noChangeArrowheads="1"/>
          </p:cNvSpPr>
          <p:nvPr/>
        </p:nvSpPr>
        <p:spPr bwMode="auto">
          <a:xfrm>
            <a:off x="2771775" y="1212850"/>
            <a:ext cx="3589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s-ES_tradnl" altLang="es-MX" sz="2400" b="1"/>
              <a:t>EFECTOS DEL FALLO  </a:t>
            </a:r>
          </a:p>
        </p:txBody>
      </p:sp>
      <p:sp>
        <p:nvSpPr>
          <p:cNvPr id="3" name="Rectángulo redondeado 2"/>
          <p:cNvSpPr/>
          <p:nvPr/>
        </p:nvSpPr>
        <p:spPr>
          <a:xfrm>
            <a:off x="611188" y="2276475"/>
            <a:ext cx="8280400" cy="2622550"/>
          </a:xfrm>
          <a:prstGeom prst="roundRect">
            <a:avLst/>
          </a:prstGeom>
          <a:solidFill>
            <a:schemeClr val="bg1">
              <a:lumMod val="75000"/>
            </a:schemeClr>
          </a:solidFill>
        </p:spPr>
        <p:txBody>
          <a:bodyPr>
            <a:spAutoFit/>
          </a:bodyPr>
          <a:lstStyle/>
          <a:p>
            <a:pPr>
              <a:defRPr/>
            </a:pPr>
            <a:endParaRPr lang="es-ES_tradnl" b="1" dirty="0"/>
          </a:p>
          <a:p>
            <a:pPr algn="just">
              <a:defRPr/>
            </a:pPr>
            <a:r>
              <a:rPr lang="es-ES_tradnl" sz="1600" b="1" dirty="0"/>
              <a:t>En este apartado se precisan los actos que la autoridad responsable debe realizar como consecuencia de la sentencia.</a:t>
            </a:r>
            <a:r>
              <a:rPr lang="es-ES_tradnl" sz="1600" dirty="0"/>
              <a:t> </a:t>
            </a:r>
          </a:p>
          <a:p>
            <a:pPr algn="just">
              <a:defRPr/>
            </a:pPr>
            <a:endParaRPr lang="es-MX" sz="1600" dirty="0"/>
          </a:p>
          <a:p>
            <a:pPr algn="just">
              <a:defRPr/>
            </a:pPr>
            <a:r>
              <a:rPr lang="es-ES_tradnl" sz="1600" b="1" dirty="0"/>
              <a:t> </a:t>
            </a:r>
            <a:endParaRPr lang="es-MX" sz="1600" dirty="0"/>
          </a:p>
          <a:p>
            <a:pPr marL="285750" indent="-285750" algn="just">
              <a:buFont typeface="Wingdings" panose="05000000000000000000" pitchFamily="2" charset="2"/>
              <a:buChar char="ü"/>
              <a:defRPr/>
            </a:pPr>
            <a:r>
              <a:rPr lang="es-ES_tradnl" sz="1600" dirty="0"/>
              <a:t>Las acciones que deben realizar las </a:t>
            </a:r>
            <a:r>
              <a:rPr lang="es-ES_tradnl" sz="1600" dirty="0"/>
              <a:t>autoridades</a:t>
            </a:r>
            <a:r>
              <a:rPr lang="es-ES_tradnl" sz="1600" dirty="0"/>
              <a:t>;</a:t>
            </a:r>
            <a:endParaRPr lang="es-MX" sz="1600" dirty="0"/>
          </a:p>
          <a:p>
            <a:pPr marL="285750" indent="-285750" algn="just">
              <a:buFont typeface="Wingdings" panose="05000000000000000000" pitchFamily="2" charset="2"/>
              <a:buChar char="ü"/>
              <a:defRPr/>
            </a:pPr>
            <a:r>
              <a:rPr lang="es-ES_tradnl" sz="1600" dirty="0"/>
              <a:t>El plazo para su cumplimiento;</a:t>
            </a:r>
            <a:endParaRPr lang="es-MX" sz="1600" dirty="0"/>
          </a:p>
          <a:p>
            <a:pPr marL="285750" indent="-285750" algn="just">
              <a:buFont typeface="Wingdings" panose="05000000000000000000" pitchFamily="2" charset="2"/>
              <a:buChar char="ü"/>
              <a:defRPr/>
            </a:pPr>
            <a:r>
              <a:rPr lang="es-ES_tradnl" sz="1600" dirty="0"/>
              <a:t>El deber de comunicar al órgano jurisdiccional sobre el cumplimiento.</a:t>
            </a:r>
            <a:r>
              <a:rPr lang="es-ES_tradnl" sz="1600" b="1" dirty="0"/>
              <a:t> </a:t>
            </a:r>
            <a:endParaRPr lang="es-MX" sz="1600" dirty="0"/>
          </a:p>
          <a:p>
            <a:pPr>
              <a:defRPr/>
            </a:pPr>
            <a:r>
              <a:rPr lang="es-ES_tradnl" b="1" dirty="0"/>
              <a:t> </a:t>
            </a:r>
            <a:endParaRPr lang="es-MX"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3 Rectángulo"/>
          <p:cNvSpPr>
            <a:spLocks noChangeArrowheads="1"/>
          </p:cNvSpPr>
          <p:nvPr/>
        </p:nvSpPr>
        <p:spPr bwMode="auto">
          <a:xfrm>
            <a:off x="3941763" y="333375"/>
            <a:ext cx="762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s-ES_tradnl" altLang="es-MX" b="1"/>
              <a:t>     </a:t>
            </a:r>
          </a:p>
          <a:p>
            <a:pPr algn="ctr"/>
            <a:r>
              <a:rPr lang="es-ES_tradnl" altLang="es-MX" b="1"/>
              <a:t>         </a:t>
            </a:r>
            <a:endParaRPr lang="es-MX" altLang="es-MX" sz="2400">
              <a:solidFill>
                <a:srgbClr val="006600"/>
              </a:solidFill>
            </a:endParaRPr>
          </a:p>
        </p:txBody>
      </p:sp>
      <p:sp>
        <p:nvSpPr>
          <p:cNvPr id="66563" name="Rectángulo 1"/>
          <p:cNvSpPr>
            <a:spLocks noChangeArrowheads="1"/>
          </p:cNvSpPr>
          <p:nvPr/>
        </p:nvSpPr>
        <p:spPr bwMode="auto">
          <a:xfrm>
            <a:off x="3132138" y="1355725"/>
            <a:ext cx="2901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s-ES_tradnl" altLang="es-MX" sz="2400" b="1"/>
              <a:t>NOTIFICACIONES </a:t>
            </a:r>
          </a:p>
        </p:txBody>
      </p:sp>
      <p:sp>
        <p:nvSpPr>
          <p:cNvPr id="3" name="Rectángulo redondeado 2"/>
          <p:cNvSpPr/>
          <p:nvPr/>
        </p:nvSpPr>
        <p:spPr>
          <a:xfrm>
            <a:off x="563563" y="2565400"/>
            <a:ext cx="8280400" cy="2111375"/>
          </a:xfrm>
          <a:prstGeom prst="roundRect">
            <a:avLst/>
          </a:prstGeom>
          <a:solidFill>
            <a:schemeClr val="bg1">
              <a:lumMod val="75000"/>
            </a:schemeClr>
          </a:solidFill>
        </p:spPr>
        <p:txBody>
          <a:bodyPr>
            <a:spAutoFit/>
          </a:bodyPr>
          <a:lstStyle/>
          <a:p>
            <a:pPr algn="just">
              <a:defRPr/>
            </a:pPr>
            <a:r>
              <a:rPr lang="es-ES_tradnl" sz="2000" b="1" dirty="0"/>
              <a:t>El propósito de este apartado es fijar la orden de que la sentencia sea notificada. </a:t>
            </a:r>
          </a:p>
          <a:p>
            <a:pPr algn="just">
              <a:defRPr/>
            </a:pPr>
            <a:endParaRPr lang="es-ES_tradnl" sz="2000" b="1" dirty="0"/>
          </a:p>
          <a:p>
            <a:pPr algn="just">
              <a:defRPr/>
            </a:pPr>
            <a:r>
              <a:rPr lang="es-MX" b="1" dirty="0"/>
              <a:t>Ejemplo:</a:t>
            </a:r>
            <a:r>
              <a:rPr lang="es-MX" dirty="0"/>
              <a:t> Notifíquese como en Derecho corresponda.</a:t>
            </a:r>
          </a:p>
          <a:p>
            <a:pPr algn="just">
              <a:defRPr/>
            </a:pPr>
            <a:endParaRPr lang="es-ES_tradnl" sz="2000" b="1" dirty="0"/>
          </a:p>
          <a:p>
            <a:pPr algn="just">
              <a:defRPr/>
            </a:pPr>
            <a:endParaRPr lang="es-ES_tradnl" sz="2000" b="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3 Rectángulo"/>
          <p:cNvSpPr>
            <a:spLocks noChangeArrowheads="1"/>
          </p:cNvSpPr>
          <p:nvPr/>
        </p:nvSpPr>
        <p:spPr bwMode="auto">
          <a:xfrm>
            <a:off x="3941763" y="333375"/>
            <a:ext cx="762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s-ES_tradnl" altLang="es-MX" b="1"/>
              <a:t>     </a:t>
            </a:r>
          </a:p>
          <a:p>
            <a:pPr algn="ctr"/>
            <a:r>
              <a:rPr lang="es-ES_tradnl" altLang="es-MX" b="1"/>
              <a:t>         </a:t>
            </a:r>
            <a:endParaRPr lang="es-MX" altLang="es-MX" sz="2400">
              <a:solidFill>
                <a:srgbClr val="006600"/>
              </a:solidFill>
            </a:endParaRPr>
          </a:p>
        </p:txBody>
      </p:sp>
      <p:sp>
        <p:nvSpPr>
          <p:cNvPr id="68611" name="Rectángulo 1"/>
          <p:cNvSpPr>
            <a:spLocks noChangeArrowheads="1"/>
          </p:cNvSpPr>
          <p:nvPr/>
        </p:nvSpPr>
        <p:spPr bwMode="auto">
          <a:xfrm>
            <a:off x="3708400" y="644525"/>
            <a:ext cx="1785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s-ES_tradnl" altLang="es-MX" sz="2400" b="1"/>
              <a:t>VOTACIÓN</a:t>
            </a:r>
          </a:p>
        </p:txBody>
      </p:sp>
      <p:sp>
        <p:nvSpPr>
          <p:cNvPr id="3" name="Rectángulo redondeado 2"/>
          <p:cNvSpPr/>
          <p:nvPr/>
        </p:nvSpPr>
        <p:spPr>
          <a:xfrm>
            <a:off x="515938" y="1350963"/>
            <a:ext cx="8375650" cy="4630737"/>
          </a:xfrm>
          <a:prstGeom prst="roundRect">
            <a:avLst/>
          </a:prstGeom>
          <a:solidFill>
            <a:schemeClr val="bg1">
              <a:lumMod val="85000"/>
            </a:schemeClr>
          </a:solidFill>
        </p:spPr>
        <p:txBody>
          <a:bodyPr>
            <a:spAutoFit/>
          </a:bodyPr>
          <a:lstStyle/>
          <a:p>
            <a:pPr>
              <a:defRPr/>
            </a:pPr>
            <a:endParaRPr lang="es-ES_tradnl" b="1" dirty="0"/>
          </a:p>
          <a:p>
            <a:pPr algn="just">
              <a:defRPr/>
            </a:pPr>
            <a:r>
              <a:rPr lang="es-ES_tradnl" sz="1600" b="1" dirty="0"/>
              <a:t>La finalidad de este apartado es precisar el sentido del voto de los integrantes del órgano jurisdiccional que aprueban la sentencia. Incluye lo siguiente:</a:t>
            </a:r>
            <a:endParaRPr lang="es-MX" sz="1600" dirty="0"/>
          </a:p>
          <a:p>
            <a:pPr algn="just">
              <a:defRPr/>
            </a:pPr>
            <a:r>
              <a:rPr lang="es-ES_tradnl" sz="1600" b="1" dirty="0"/>
              <a:t> </a:t>
            </a:r>
          </a:p>
          <a:p>
            <a:pPr algn="just">
              <a:defRPr/>
            </a:pPr>
            <a:endParaRPr lang="es-MX" sz="1600" dirty="0"/>
          </a:p>
          <a:p>
            <a:pPr marL="285750" indent="-285750" algn="just">
              <a:buFont typeface="Wingdings" panose="05000000000000000000" pitchFamily="2" charset="2"/>
              <a:buChar char="ü"/>
              <a:defRPr/>
            </a:pPr>
            <a:r>
              <a:rPr lang="es-ES_tradnl" sz="1600" dirty="0"/>
              <a:t>El órgano jurisdiccional;</a:t>
            </a:r>
            <a:endParaRPr lang="es-MX" sz="1600" dirty="0"/>
          </a:p>
          <a:p>
            <a:pPr marL="285750" indent="-285750" algn="just">
              <a:buFont typeface="Wingdings" panose="05000000000000000000" pitchFamily="2" charset="2"/>
              <a:buChar char="ü"/>
              <a:defRPr/>
            </a:pPr>
            <a:r>
              <a:rPr lang="es-ES_tradnl" sz="1600" dirty="0"/>
              <a:t>El sentido del voto de cada uno de los integrantes;</a:t>
            </a:r>
            <a:endParaRPr lang="es-MX" sz="1600" dirty="0"/>
          </a:p>
          <a:p>
            <a:pPr marL="285750" indent="-285750" algn="just">
              <a:buFont typeface="Wingdings" panose="05000000000000000000" pitchFamily="2" charset="2"/>
              <a:buChar char="ü"/>
              <a:defRPr/>
            </a:pPr>
            <a:r>
              <a:rPr lang="es-ES_tradnl" sz="1600" dirty="0"/>
              <a:t>La parte de la resolución con la que no se está de acuerdo;</a:t>
            </a:r>
            <a:endParaRPr lang="es-MX" sz="1600" dirty="0"/>
          </a:p>
          <a:p>
            <a:pPr marL="285750" indent="-285750" algn="just">
              <a:buFont typeface="Wingdings" panose="05000000000000000000" pitchFamily="2" charset="2"/>
              <a:buChar char="ü"/>
              <a:defRPr/>
            </a:pPr>
            <a:r>
              <a:rPr lang="es-ES_tradnl" sz="1600" dirty="0"/>
              <a:t>Se precisa si se trata de un </a:t>
            </a:r>
            <a:r>
              <a:rPr lang="es-ES_tradnl" sz="1600" b="1" dirty="0"/>
              <a:t>voto en contra, concurrente o voto particular;</a:t>
            </a:r>
            <a:endParaRPr lang="es-MX" sz="1600" b="1" dirty="0"/>
          </a:p>
          <a:p>
            <a:pPr marL="285750" indent="-285750" algn="just">
              <a:buFont typeface="Wingdings" panose="05000000000000000000" pitchFamily="2" charset="2"/>
              <a:buChar char="ü"/>
              <a:defRPr/>
            </a:pPr>
            <a:r>
              <a:rPr lang="es-ES_tradnl" sz="1600" dirty="0"/>
              <a:t>Se precisa que el Secretario/a General de Acuerdos autoriza y da fe al respecto.</a:t>
            </a:r>
          </a:p>
          <a:p>
            <a:pPr marL="285750" indent="-285750" algn="just">
              <a:buFont typeface="Wingdings" panose="05000000000000000000" pitchFamily="2" charset="2"/>
              <a:buChar char="ü"/>
              <a:defRPr/>
            </a:pPr>
            <a:endParaRPr lang="es-ES_tradnl" sz="1600" dirty="0"/>
          </a:p>
          <a:p>
            <a:pPr algn="just">
              <a:defRPr/>
            </a:pPr>
            <a:r>
              <a:rPr lang="es-MX" b="1" dirty="0"/>
              <a:t>Ejemplo:</a:t>
            </a:r>
            <a:r>
              <a:rPr lang="es-MX" dirty="0"/>
              <a:t> Así por unanimidad de votos, lo resolvieron, </a:t>
            </a:r>
            <a:r>
              <a:rPr lang="es-MX" b="1" dirty="0">
                <a:solidFill>
                  <a:srgbClr val="FF0000"/>
                </a:solidFill>
              </a:rPr>
              <a:t>las Magistradas y los Magistrados </a:t>
            </a:r>
            <a:r>
              <a:rPr lang="es-MX" dirty="0"/>
              <a:t>que integran la Sala Superior del Tribunal Electoral del Poder Judicial de la Federación, ante la Secretaria General de Acuerdos, quién autoriza y da fe.</a:t>
            </a:r>
            <a:endParaRPr lang="es-ES_tradnl" sz="1600" dirty="0"/>
          </a:p>
          <a:p>
            <a:pPr marL="285750" indent="-285750" algn="just">
              <a:buFont typeface="Wingdings" panose="05000000000000000000" pitchFamily="2" charset="2"/>
              <a:buChar char="ü"/>
              <a:defRPr/>
            </a:pPr>
            <a:endParaRPr lang="es-MX"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3 Rectángulo"/>
          <p:cNvSpPr>
            <a:spLocks noChangeArrowheads="1"/>
          </p:cNvSpPr>
          <p:nvPr/>
        </p:nvSpPr>
        <p:spPr bwMode="auto">
          <a:xfrm>
            <a:off x="3884613" y="476250"/>
            <a:ext cx="9477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s-ES_tradnl" altLang="es-MX" b="1"/>
              <a:t>     </a:t>
            </a:r>
          </a:p>
          <a:p>
            <a:pPr algn="ctr"/>
            <a:r>
              <a:rPr lang="es-ES_tradnl" altLang="es-MX" sz="2400" b="1"/>
              <a:t>         </a:t>
            </a:r>
            <a:endParaRPr lang="es-MX" altLang="es-MX" sz="2400">
              <a:solidFill>
                <a:srgbClr val="006600"/>
              </a:solidFill>
            </a:endParaRPr>
          </a:p>
        </p:txBody>
      </p:sp>
      <p:sp>
        <p:nvSpPr>
          <p:cNvPr id="10243" name="Rectángulo 1"/>
          <p:cNvSpPr>
            <a:spLocks noChangeArrowheads="1"/>
          </p:cNvSpPr>
          <p:nvPr/>
        </p:nvSpPr>
        <p:spPr bwMode="auto">
          <a:xfrm>
            <a:off x="6086475" y="660400"/>
            <a:ext cx="2949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s-ES_tradnl" altLang="es-MX" b="1"/>
              <a:t>ASPECTOS GENERALES</a:t>
            </a:r>
            <a:endParaRPr lang="es-MX" altLang="es-MX"/>
          </a:p>
        </p:txBody>
      </p:sp>
      <p:sp>
        <p:nvSpPr>
          <p:cNvPr id="4" name="Rectángulo redondeado 3"/>
          <p:cNvSpPr/>
          <p:nvPr/>
        </p:nvSpPr>
        <p:spPr>
          <a:xfrm>
            <a:off x="179388" y="1484313"/>
            <a:ext cx="8856662" cy="4392612"/>
          </a:xfrm>
          <a:prstGeom prst="roundRect">
            <a:avLst/>
          </a:prstGeom>
          <a:solidFill>
            <a:schemeClr val="bg1">
              <a:lumMod val="75000"/>
            </a:schemeClr>
          </a:solidFill>
        </p:spPr>
        <p:txBody>
          <a:bodyPr>
            <a:spAutoFit/>
          </a:bodyPr>
          <a:lstStyle>
            <a:lvl1pPr marL="342900" indent="-342900">
              <a:tabLst>
                <a:tab pos="-3779838" algn="l"/>
              </a:tabLst>
              <a:defRPr>
                <a:solidFill>
                  <a:schemeClr val="tx1"/>
                </a:solidFill>
                <a:latin typeface="Arial" panose="020B0604020202020204" pitchFamily="34" charset="0"/>
                <a:ea typeface="ＭＳ Ｐゴシック" panose="020B0600070205080204" pitchFamily="34" charset="-128"/>
              </a:defRPr>
            </a:lvl1pPr>
            <a:lvl2pPr marL="742950" indent="-285750">
              <a:tabLst>
                <a:tab pos="-3779838" algn="l"/>
              </a:tabLst>
              <a:defRPr>
                <a:solidFill>
                  <a:schemeClr val="tx1"/>
                </a:solidFill>
                <a:latin typeface="Arial" panose="020B0604020202020204" pitchFamily="34" charset="0"/>
                <a:ea typeface="ＭＳ Ｐゴシック" panose="020B0600070205080204" pitchFamily="34" charset="-128"/>
              </a:defRPr>
            </a:lvl2pPr>
            <a:lvl3pPr marL="1143000" indent="-228600">
              <a:tabLst>
                <a:tab pos="-3779838" algn="l"/>
              </a:tabLst>
              <a:defRPr>
                <a:solidFill>
                  <a:schemeClr val="tx1"/>
                </a:solidFill>
                <a:latin typeface="Arial" panose="020B0604020202020204" pitchFamily="34" charset="0"/>
                <a:ea typeface="ＭＳ Ｐゴシック" panose="020B0600070205080204" pitchFamily="34" charset="-128"/>
              </a:defRPr>
            </a:lvl3pPr>
            <a:lvl4pPr marL="1600200" indent="-228600">
              <a:tabLst>
                <a:tab pos="-3779838" algn="l"/>
              </a:tabLst>
              <a:defRPr>
                <a:solidFill>
                  <a:schemeClr val="tx1"/>
                </a:solidFill>
                <a:latin typeface="Arial" panose="020B0604020202020204" pitchFamily="34" charset="0"/>
                <a:ea typeface="ＭＳ Ｐゴシック" panose="020B0600070205080204" pitchFamily="34" charset="-128"/>
              </a:defRPr>
            </a:lvl4pPr>
            <a:lvl5pPr marL="2057400" indent="-228600">
              <a:tabLst>
                <a:tab pos="-3779838"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3779838"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3779838"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3779838"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3779838" algn="l"/>
              </a:tabLst>
              <a:defRPr>
                <a:solidFill>
                  <a:schemeClr val="tx1"/>
                </a:solidFill>
                <a:latin typeface="Arial" panose="020B0604020202020204" pitchFamily="34" charset="0"/>
                <a:ea typeface="ＭＳ Ｐゴシック" panose="020B0600070205080204" pitchFamily="34" charset="-128"/>
              </a:defRPr>
            </a:lvl9pPr>
          </a:lstStyle>
          <a:p>
            <a:pPr algn="just">
              <a:buFont typeface="Wingdings" panose="05000000000000000000" pitchFamily="2" charset="2"/>
              <a:buChar char="q"/>
              <a:defRPr/>
            </a:pPr>
            <a:r>
              <a:rPr lang="es-ES_tradnl" altLang="es-MX" dirty="0" smtClean="0">
                <a:solidFill>
                  <a:srgbClr val="000000"/>
                </a:solidFill>
                <a:ea typeface="Calibri" panose="020F0502020204030204" pitchFamily="34" charset="0"/>
                <a:cs typeface="Arial" panose="020B0604020202020204" pitchFamily="34" charset="0"/>
              </a:rPr>
              <a:t>Se utiliza la </a:t>
            </a:r>
            <a:r>
              <a:rPr lang="es-ES_tradnl" altLang="es-MX" b="1" dirty="0" smtClean="0">
                <a:solidFill>
                  <a:srgbClr val="000000"/>
                </a:solidFill>
                <a:ea typeface="Calibri" panose="020F0502020204030204" pitchFamily="34" charset="0"/>
                <a:cs typeface="Arial" panose="020B0604020202020204" pitchFamily="34" charset="0"/>
              </a:rPr>
              <a:t>doctrina en forma selectiva </a:t>
            </a:r>
            <a:r>
              <a:rPr lang="es-ES_tradnl" altLang="es-MX" dirty="0" smtClean="0">
                <a:solidFill>
                  <a:srgbClr val="000000"/>
                </a:solidFill>
                <a:ea typeface="Calibri" panose="020F0502020204030204" pitchFamily="34" charset="0"/>
                <a:cs typeface="Arial" panose="020B0604020202020204" pitchFamily="34" charset="0"/>
              </a:rPr>
              <a:t>y pertinente y se refuta cuando existen corrientes doctrinales opuestas.</a:t>
            </a:r>
          </a:p>
          <a:p>
            <a:pPr algn="just">
              <a:buFont typeface="Wingdings" panose="05000000000000000000" pitchFamily="2" charset="2"/>
              <a:buChar char="q"/>
              <a:defRPr/>
            </a:pPr>
            <a:endParaRPr lang="es-MX" altLang="es-MX" dirty="0" smtClean="0">
              <a:ea typeface="Calibri" panose="020F0502020204030204" pitchFamily="34" charset="0"/>
              <a:cs typeface="Times New Roman" panose="02020603050405020304" pitchFamily="18" charset="0"/>
            </a:endParaRPr>
          </a:p>
          <a:p>
            <a:pPr algn="just">
              <a:buFont typeface="Wingdings" panose="05000000000000000000" pitchFamily="2" charset="2"/>
              <a:buChar char="q"/>
              <a:defRPr/>
            </a:pPr>
            <a:r>
              <a:rPr lang="es-ES_tradnl" altLang="es-MX" dirty="0" smtClean="0">
                <a:solidFill>
                  <a:srgbClr val="000000"/>
                </a:solidFill>
                <a:ea typeface="Calibri" panose="020F0502020204030204" pitchFamily="34" charset="0"/>
                <a:cs typeface="Arial" panose="020B0604020202020204" pitchFamily="34" charset="0"/>
              </a:rPr>
              <a:t>Se evita incluir </a:t>
            </a:r>
            <a:r>
              <a:rPr lang="es-ES_tradnl" altLang="es-MX" b="1" dirty="0" smtClean="0">
                <a:solidFill>
                  <a:srgbClr val="000000"/>
                </a:solidFill>
                <a:ea typeface="Calibri" panose="020F0502020204030204" pitchFamily="34" charset="0"/>
                <a:cs typeface="Arial" panose="020B0604020202020204" pitchFamily="34" charset="0"/>
              </a:rPr>
              <a:t>jurisprudencia nacional o extranjera </a:t>
            </a:r>
            <a:r>
              <a:rPr lang="es-ES_tradnl" altLang="es-MX" dirty="0" smtClean="0">
                <a:solidFill>
                  <a:srgbClr val="000000"/>
                </a:solidFill>
                <a:ea typeface="Calibri" panose="020F0502020204030204" pitchFamily="34" charset="0"/>
                <a:cs typeface="Arial" panose="020B0604020202020204" pitchFamily="34" charset="0"/>
              </a:rPr>
              <a:t>en cuestiones jurídicas aceptadas.</a:t>
            </a:r>
          </a:p>
          <a:p>
            <a:pPr algn="just">
              <a:buFont typeface="Wingdings" panose="05000000000000000000" pitchFamily="2" charset="2"/>
              <a:buChar char="q"/>
              <a:defRPr/>
            </a:pPr>
            <a:endParaRPr lang="es-MX" altLang="es-MX" dirty="0" smtClean="0">
              <a:ea typeface="Calibri" panose="020F0502020204030204" pitchFamily="34" charset="0"/>
              <a:cs typeface="Times New Roman" panose="02020603050405020304" pitchFamily="18" charset="0"/>
            </a:endParaRPr>
          </a:p>
          <a:p>
            <a:pPr algn="just">
              <a:buFont typeface="Wingdings" panose="05000000000000000000" pitchFamily="2" charset="2"/>
              <a:buChar char="q"/>
              <a:defRPr/>
            </a:pPr>
            <a:r>
              <a:rPr lang="es-ES_tradnl" altLang="es-MX" dirty="0" smtClean="0">
                <a:solidFill>
                  <a:srgbClr val="000000"/>
                </a:solidFill>
                <a:ea typeface="Calibri" panose="020F0502020204030204" pitchFamily="34" charset="0"/>
                <a:cs typeface="Arial" panose="020B0604020202020204" pitchFamily="34" charset="0"/>
              </a:rPr>
              <a:t>Se evitan los </a:t>
            </a:r>
            <a:r>
              <a:rPr lang="es-ES_tradnl" altLang="es-MX" b="1" dirty="0" smtClean="0">
                <a:solidFill>
                  <a:srgbClr val="000000"/>
                </a:solidFill>
                <a:ea typeface="Calibri" panose="020F0502020204030204" pitchFamily="34" charset="0"/>
                <a:cs typeface="Arial" panose="020B0604020202020204" pitchFamily="34" charset="0"/>
              </a:rPr>
              <a:t>latinismos </a:t>
            </a:r>
            <a:r>
              <a:rPr lang="es-ES_tradnl" altLang="es-MX" dirty="0" smtClean="0">
                <a:solidFill>
                  <a:srgbClr val="000000"/>
                </a:solidFill>
                <a:ea typeface="Calibri" panose="020F0502020204030204" pitchFamily="34" charset="0"/>
                <a:cs typeface="Arial" panose="020B0604020202020204" pitchFamily="34" charset="0"/>
              </a:rPr>
              <a:t>y en caso de utilizarse, se usan cursivas y se explica el significado.</a:t>
            </a:r>
          </a:p>
          <a:p>
            <a:pPr algn="just">
              <a:buFont typeface="Wingdings" panose="05000000000000000000" pitchFamily="2" charset="2"/>
              <a:buChar char="q"/>
              <a:defRPr/>
            </a:pPr>
            <a:endParaRPr lang="es-MX" altLang="es-MX" dirty="0" smtClean="0">
              <a:ea typeface="Calibri" panose="020F0502020204030204" pitchFamily="34" charset="0"/>
              <a:cs typeface="Times New Roman" panose="02020603050405020304" pitchFamily="18" charset="0"/>
            </a:endParaRPr>
          </a:p>
          <a:p>
            <a:pPr algn="just">
              <a:buFont typeface="Wingdings" panose="05000000000000000000" pitchFamily="2" charset="2"/>
              <a:buChar char="q"/>
              <a:defRPr/>
            </a:pPr>
            <a:r>
              <a:rPr lang="es-ES_tradnl" altLang="es-MX" b="1" dirty="0" smtClean="0">
                <a:solidFill>
                  <a:srgbClr val="000000"/>
                </a:solidFill>
                <a:ea typeface="Calibri" panose="020F0502020204030204" pitchFamily="34" charset="0"/>
                <a:cs typeface="Arial" panose="020B0604020202020204" pitchFamily="34" charset="0"/>
              </a:rPr>
              <a:t>Los párrafos contienen una sola idea principal</a:t>
            </a:r>
            <a:r>
              <a:rPr lang="es-ES_tradnl" altLang="es-MX" dirty="0" smtClean="0">
                <a:solidFill>
                  <a:srgbClr val="000000"/>
                </a:solidFill>
                <a:ea typeface="Calibri" panose="020F0502020204030204" pitchFamily="34" charset="0"/>
                <a:cs typeface="Arial" panose="020B0604020202020204" pitchFamily="34" charset="0"/>
              </a:rPr>
              <a:t> y las oraciones secundarias necesarias para facilitar la comprensión.</a:t>
            </a:r>
          </a:p>
          <a:p>
            <a:pPr algn="just">
              <a:buFont typeface="Wingdings" panose="05000000000000000000" pitchFamily="2" charset="2"/>
              <a:buChar char="q"/>
              <a:defRPr/>
            </a:pPr>
            <a:endParaRPr lang="es-MX" altLang="es-MX" dirty="0" smtClean="0">
              <a:ea typeface="Calibri" panose="020F0502020204030204" pitchFamily="34" charset="0"/>
              <a:cs typeface="Times New Roman" panose="02020603050405020304" pitchFamily="18" charset="0"/>
            </a:endParaRPr>
          </a:p>
          <a:p>
            <a:pPr algn="just">
              <a:buFont typeface="Wingdings" panose="05000000000000000000" pitchFamily="2" charset="2"/>
              <a:buChar char="q"/>
              <a:defRPr/>
            </a:pPr>
            <a:r>
              <a:rPr lang="es-ES_tradnl" altLang="es-MX" dirty="0" smtClean="0">
                <a:solidFill>
                  <a:srgbClr val="000000"/>
                </a:solidFill>
                <a:ea typeface="Calibri" panose="020F0502020204030204" pitchFamily="34" charset="0"/>
                <a:cs typeface="Arial" panose="020B0604020202020204" pitchFamily="34" charset="0"/>
              </a:rPr>
              <a:t>Los párrafos no son largos y </a:t>
            </a:r>
            <a:r>
              <a:rPr lang="es-ES_tradnl" altLang="es-MX" b="1" dirty="0" smtClean="0">
                <a:solidFill>
                  <a:srgbClr val="000000"/>
                </a:solidFill>
                <a:ea typeface="Calibri" panose="020F0502020204030204" pitchFamily="34" charset="0"/>
                <a:cs typeface="Arial" panose="020B0604020202020204" pitchFamily="34" charset="0"/>
              </a:rPr>
              <a:t>las ideas están debidamente separadas </a:t>
            </a:r>
            <a:r>
              <a:rPr lang="es-ES_tradnl" altLang="es-MX" dirty="0" smtClean="0">
                <a:solidFill>
                  <a:srgbClr val="000000"/>
                </a:solidFill>
                <a:ea typeface="Calibri" panose="020F0502020204030204" pitchFamily="34" charset="0"/>
                <a:cs typeface="Arial" panose="020B0604020202020204" pitchFamily="34" charset="0"/>
              </a:rPr>
              <a:t>por signos de puntuación (punto y coma, punto y seguido, etc.).</a:t>
            </a:r>
            <a:endParaRPr lang="es-MX" altLang="es-MX" dirty="0" smtClean="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3 Rectángulo"/>
          <p:cNvSpPr>
            <a:spLocks noChangeArrowheads="1"/>
          </p:cNvSpPr>
          <p:nvPr/>
        </p:nvSpPr>
        <p:spPr bwMode="auto">
          <a:xfrm>
            <a:off x="3941763" y="333375"/>
            <a:ext cx="762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s-ES_tradnl" altLang="es-MX" b="1"/>
              <a:t>     </a:t>
            </a:r>
          </a:p>
          <a:p>
            <a:pPr algn="ctr"/>
            <a:r>
              <a:rPr lang="es-ES_tradnl" altLang="es-MX" b="1"/>
              <a:t>         </a:t>
            </a:r>
            <a:endParaRPr lang="es-MX" altLang="es-MX" sz="2400">
              <a:solidFill>
                <a:srgbClr val="006600"/>
              </a:solidFill>
            </a:endParaRPr>
          </a:p>
        </p:txBody>
      </p:sp>
      <p:sp>
        <p:nvSpPr>
          <p:cNvPr id="70659" name="Rectángulo 1"/>
          <p:cNvSpPr>
            <a:spLocks noChangeArrowheads="1"/>
          </p:cNvSpPr>
          <p:nvPr/>
        </p:nvSpPr>
        <p:spPr bwMode="auto">
          <a:xfrm>
            <a:off x="3941763" y="701675"/>
            <a:ext cx="1365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s-ES_tradnl" altLang="es-MX" sz="2400" b="1"/>
              <a:t>FIRMAS</a:t>
            </a:r>
          </a:p>
        </p:txBody>
      </p:sp>
      <p:sp>
        <p:nvSpPr>
          <p:cNvPr id="3" name="Rectángulo redondeado 2"/>
          <p:cNvSpPr/>
          <p:nvPr/>
        </p:nvSpPr>
        <p:spPr>
          <a:xfrm>
            <a:off x="563563" y="1439863"/>
            <a:ext cx="8280400" cy="4494212"/>
          </a:xfrm>
          <a:prstGeom prst="roundRect">
            <a:avLst/>
          </a:prstGeom>
          <a:solidFill>
            <a:schemeClr val="bg1">
              <a:lumMod val="75000"/>
            </a:schemeClr>
          </a:solidFill>
        </p:spPr>
        <p:txBody>
          <a:bodyPr>
            <a:spAutoFit/>
          </a:bodyPr>
          <a:lstStyle/>
          <a:p>
            <a:pPr>
              <a:defRPr/>
            </a:pPr>
            <a:endParaRPr lang="es-ES_tradnl" b="1" dirty="0"/>
          </a:p>
          <a:p>
            <a:pPr algn="just">
              <a:defRPr/>
            </a:pPr>
            <a:r>
              <a:rPr lang="es-ES_tradnl" sz="2000" b="1" dirty="0"/>
              <a:t>Este apartado es un requisito formal que exige la inclusión de las firmas de las magistradas y los magistrados que resolvieron el asunto.</a:t>
            </a:r>
            <a:r>
              <a:rPr lang="es-ES_tradnl" sz="2000" dirty="0"/>
              <a:t> </a:t>
            </a:r>
          </a:p>
          <a:p>
            <a:pPr algn="just">
              <a:defRPr/>
            </a:pPr>
            <a:endParaRPr lang="es-ES_tradnl" sz="2000" dirty="0"/>
          </a:p>
          <a:p>
            <a:pPr algn="just">
              <a:defRPr/>
            </a:pPr>
            <a:r>
              <a:rPr lang="es-ES_tradnl" sz="2000" dirty="0"/>
              <a:t>Se incluyen:</a:t>
            </a:r>
            <a:endParaRPr lang="es-MX" sz="2000" dirty="0"/>
          </a:p>
          <a:p>
            <a:pPr algn="just">
              <a:defRPr/>
            </a:pPr>
            <a:r>
              <a:rPr lang="es-ES_tradnl" sz="2000" b="1" dirty="0"/>
              <a:t> </a:t>
            </a:r>
            <a:endParaRPr lang="es-MX" sz="2000" dirty="0"/>
          </a:p>
          <a:p>
            <a:pPr marL="285750" indent="-285750" algn="just">
              <a:buFont typeface="Wingdings" panose="05000000000000000000" pitchFamily="2" charset="2"/>
              <a:buChar char="ü"/>
              <a:defRPr/>
            </a:pPr>
            <a:r>
              <a:rPr lang="es-ES_tradnl" sz="2000" b="1" dirty="0">
                <a:solidFill>
                  <a:srgbClr val="FF0000"/>
                </a:solidFill>
              </a:rPr>
              <a:t>Los nombres y firmas de las magistradas y los magistrados;</a:t>
            </a:r>
            <a:endParaRPr lang="es-MX" sz="2000" b="1" dirty="0">
              <a:solidFill>
                <a:srgbClr val="FF0000"/>
              </a:solidFill>
            </a:endParaRPr>
          </a:p>
          <a:p>
            <a:pPr marL="285750" indent="-285750" algn="just">
              <a:buFont typeface="Wingdings" panose="05000000000000000000" pitchFamily="2" charset="2"/>
              <a:buChar char="ü"/>
              <a:defRPr/>
            </a:pPr>
            <a:r>
              <a:rPr lang="es-ES_tradnl" sz="2000" dirty="0"/>
              <a:t>La autentificación y firma de la secretaria o secretario general de acuerdos;</a:t>
            </a:r>
            <a:endParaRPr lang="es-MX" sz="2000" dirty="0"/>
          </a:p>
          <a:p>
            <a:pPr marL="285750" indent="-285750" algn="just">
              <a:buFont typeface="Wingdings" panose="05000000000000000000" pitchFamily="2" charset="2"/>
              <a:buChar char="ü"/>
              <a:defRPr/>
            </a:pPr>
            <a:r>
              <a:rPr lang="es-ES_tradnl" sz="2000" dirty="0"/>
              <a:t>La presidenta o presidente del órgano jurisdiccional; </a:t>
            </a:r>
            <a:endParaRPr lang="es-MX" sz="2000" dirty="0"/>
          </a:p>
          <a:p>
            <a:pPr marL="285750" indent="-285750" algn="just">
              <a:buFont typeface="Wingdings" panose="05000000000000000000" pitchFamily="2" charset="2"/>
              <a:buChar char="ü"/>
              <a:defRPr/>
            </a:pPr>
            <a:r>
              <a:rPr lang="es-ES_tradnl" sz="2000" dirty="0"/>
              <a:t>La votación (empate).</a:t>
            </a:r>
            <a:endParaRPr lang="es-MX" sz="2000" dirty="0"/>
          </a:p>
          <a:p>
            <a:pPr>
              <a:defRPr/>
            </a:pPr>
            <a:r>
              <a:rPr lang="es-ES_tradnl" sz="2000" b="1" dirty="0"/>
              <a:t> </a:t>
            </a:r>
            <a:endParaRPr lang="es-MX" sz="20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6" name="Lienzo 13"/>
          <p:cNvGrpSpPr>
            <a:grpSpLocks/>
          </p:cNvGrpSpPr>
          <p:nvPr/>
        </p:nvGrpSpPr>
        <p:grpSpPr bwMode="auto">
          <a:xfrm>
            <a:off x="903288" y="1700213"/>
            <a:ext cx="7327900" cy="3657600"/>
            <a:chOff x="368677" y="3454999"/>
            <a:chExt cx="7328527" cy="6112296"/>
          </a:xfrm>
        </p:grpSpPr>
        <p:sp>
          <p:nvSpPr>
            <p:cNvPr id="6" name="Text Box 7"/>
            <p:cNvSpPr txBox="1">
              <a:spLocks noChangeArrowheads="1"/>
            </p:cNvSpPr>
            <p:nvPr/>
          </p:nvSpPr>
          <p:spPr bwMode="auto">
            <a:xfrm>
              <a:off x="2559614" y="3454999"/>
              <a:ext cx="2808527" cy="543845"/>
            </a:xfrm>
            <a:prstGeom prst="rect">
              <a:avLst/>
            </a:prstGeom>
            <a:ln>
              <a:headEnd/>
              <a:tailEnd/>
            </a:ln>
          </p:spPr>
          <p:style>
            <a:lnRef idx="2">
              <a:schemeClr val="dk1"/>
            </a:lnRef>
            <a:fillRef idx="1">
              <a:schemeClr val="lt1"/>
            </a:fillRef>
            <a:effectRef idx="0">
              <a:schemeClr val="dk1"/>
            </a:effectRef>
            <a:fontRef idx="minor">
              <a:schemeClr val="dk1"/>
            </a:fontRef>
          </p:style>
          <p:txBody>
            <a:bodyPr upright="1"/>
            <a:lstStyle/>
            <a:p>
              <a:pPr algn="ctr">
                <a:spcAft>
                  <a:spcPts val="0"/>
                </a:spcAft>
                <a:defRPr/>
              </a:pPr>
              <a:r>
                <a:rPr lang="es-MX" sz="1000" b="1" dirty="0">
                  <a:ea typeface="Calibri" panose="020F0502020204030204" pitchFamily="34" charset="0"/>
                  <a:cs typeface="Arial" panose="020B0604020202020204" pitchFamily="34" charset="0"/>
                </a:rPr>
                <a:t>A N T E C E D E N T E S </a:t>
              </a:r>
              <a:endParaRPr lang="es-MX" sz="1000" dirty="0">
                <a:ea typeface="Calibri" panose="020F0502020204030204" pitchFamily="34" charset="0"/>
                <a:cs typeface="Times New Roman" panose="02020603050405020304" pitchFamily="18" charset="0"/>
              </a:endParaRPr>
            </a:p>
          </p:txBody>
        </p:sp>
        <p:cxnSp>
          <p:nvCxnSpPr>
            <p:cNvPr id="72709" name="AutoShape 12"/>
            <p:cNvCxnSpPr>
              <a:cxnSpLocks noChangeShapeType="1"/>
            </p:cNvCxnSpPr>
            <p:nvPr/>
          </p:nvCxnSpPr>
          <p:spPr bwMode="auto">
            <a:xfrm>
              <a:off x="368677" y="9566025"/>
              <a:ext cx="635" cy="127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1" name="AutoShape 16"/>
            <p:cNvSpPr>
              <a:spLocks noChangeArrowheads="1"/>
            </p:cNvSpPr>
            <p:nvPr/>
          </p:nvSpPr>
          <p:spPr bwMode="auto">
            <a:xfrm>
              <a:off x="840204" y="4638195"/>
              <a:ext cx="6857000" cy="2239053"/>
            </a:xfrm>
            <a:prstGeom prst="flowChartAlternateProcess">
              <a:avLst/>
            </a:prstGeom>
            <a:ln>
              <a:headEnd/>
              <a:tailEnd/>
            </a:ln>
          </p:spPr>
          <p:style>
            <a:lnRef idx="2">
              <a:schemeClr val="dk1"/>
            </a:lnRef>
            <a:fillRef idx="1">
              <a:schemeClr val="lt1"/>
            </a:fillRef>
            <a:effectRef idx="0">
              <a:schemeClr val="dk1"/>
            </a:effectRef>
            <a:fontRef idx="minor">
              <a:schemeClr val="dk1"/>
            </a:fontRef>
          </p:style>
          <p:txBody>
            <a:bodyPr upright="1"/>
            <a:lstStyle/>
            <a:p>
              <a:pPr algn="just">
                <a:spcAft>
                  <a:spcPts val="0"/>
                </a:spcAft>
                <a:defRPr/>
              </a:pPr>
              <a:r>
                <a:rPr lang="es-MX" sz="850" b="1" dirty="0">
                  <a:ea typeface="Calibri" panose="020F0502020204030204" pitchFamily="34" charset="0"/>
                  <a:cs typeface="Arial" panose="020B0604020202020204" pitchFamily="34" charset="0"/>
                </a:rPr>
                <a:t>1.</a:t>
              </a:r>
              <a:r>
                <a:rPr lang="es-MX" sz="850" dirty="0">
                  <a:ea typeface="Calibri" panose="020F0502020204030204" pitchFamily="34" charset="0"/>
                  <a:cs typeface="Times New Roman" panose="02020603050405020304" pitchFamily="18" charset="0"/>
                </a:rPr>
                <a:t> </a:t>
              </a:r>
              <a:r>
                <a:rPr lang="es-MX" sz="850" b="1" dirty="0">
                  <a:ea typeface="Calibri" panose="020F0502020204030204" pitchFamily="34" charset="0"/>
                  <a:cs typeface="Arial" panose="020B0604020202020204" pitchFamily="34" charset="0"/>
                </a:rPr>
                <a:t>Calendario de actividades. </a:t>
              </a:r>
              <a:r>
                <a:rPr lang="es-MX" sz="850" dirty="0">
                  <a:ea typeface="Calibri" panose="020F0502020204030204" pitchFamily="34" charset="0"/>
                  <a:cs typeface="Arial" panose="020B0604020202020204" pitchFamily="34" charset="0"/>
                </a:rPr>
                <a:t>El 24 de abril, en sesión ordinaria del Comité de Radio y Televisión, se presentó el Calendario de actividades. </a:t>
              </a:r>
              <a:endParaRPr lang="es-MX" sz="1000" dirty="0">
                <a:ea typeface="Calibri" panose="020F0502020204030204" pitchFamily="34" charset="0"/>
                <a:cs typeface="Times New Roman" panose="02020603050405020304" pitchFamily="18" charset="0"/>
              </a:endParaRPr>
            </a:p>
            <a:p>
              <a:pPr algn="just">
                <a:spcAft>
                  <a:spcPts val="0"/>
                </a:spcAft>
                <a:defRPr/>
              </a:pPr>
              <a:r>
                <a:rPr lang="es-MX" sz="850" b="1" dirty="0">
                  <a:ea typeface="Calibri" panose="020F0502020204030204" pitchFamily="34" charset="0"/>
                  <a:cs typeface="Arial" panose="020B0604020202020204" pitchFamily="34" charset="0"/>
                </a:rPr>
                <a:t>2. Consulta de Lineamientos. </a:t>
              </a:r>
              <a:r>
                <a:rPr lang="es-MX" sz="850" dirty="0">
                  <a:ea typeface="Calibri" panose="020F0502020204030204" pitchFamily="34" charset="0"/>
                  <a:cs typeface="Times New Roman" panose="02020603050405020304" pitchFamily="18" charset="0"/>
                </a:rPr>
                <a:t>El 15 de junio, en la Quinta Sesión Ordinaria el Comité de Radio y Televisión, se aprobó el Acuerdo para realizar la consulta a los concesionarios de radio y televisión y a los profesionales de la comunicación. </a:t>
              </a:r>
              <a:endParaRPr lang="es-MX" sz="1000" dirty="0">
                <a:ea typeface="Calibri" panose="020F0502020204030204" pitchFamily="34" charset="0"/>
                <a:cs typeface="Times New Roman" panose="02020603050405020304" pitchFamily="18" charset="0"/>
              </a:endParaRPr>
            </a:p>
            <a:p>
              <a:pPr algn="just">
                <a:spcAft>
                  <a:spcPts val="0"/>
                </a:spcAft>
                <a:defRPr/>
              </a:pPr>
              <a:r>
                <a:rPr lang="es-MX" sz="850" b="1" dirty="0">
                  <a:ea typeface="Calibri" panose="020F0502020204030204" pitchFamily="34" charset="0"/>
                  <a:cs typeface="Times New Roman" panose="02020603050405020304" pitchFamily="18" charset="0"/>
                </a:rPr>
                <a:t>3. Acuerdo del Comité de Radio y Televisión.</a:t>
              </a:r>
              <a:r>
                <a:rPr lang="es-MX" sz="850" dirty="0">
                  <a:ea typeface="Calibri" panose="020F0502020204030204" pitchFamily="34" charset="0"/>
                  <a:cs typeface="Times New Roman" panose="02020603050405020304" pitchFamily="18" charset="0"/>
                </a:rPr>
                <a:t> El 15 de agosto, en la décima sesión especial, el Comité de Radio y Televisión emitió el Acuerdo mediante el que se aprueba el proyecto de Lineamientos Generales. </a:t>
              </a:r>
              <a:endParaRPr lang="es-MX" sz="1000" dirty="0">
                <a:ea typeface="Calibri" panose="020F0502020204030204" pitchFamily="34" charset="0"/>
                <a:cs typeface="Times New Roman" panose="02020603050405020304" pitchFamily="18" charset="0"/>
              </a:endParaRPr>
            </a:p>
            <a:p>
              <a:pPr algn="just">
                <a:spcAft>
                  <a:spcPts val="0"/>
                </a:spcAft>
                <a:defRPr/>
              </a:pPr>
              <a:r>
                <a:rPr lang="es-MX" sz="850" b="1" dirty="0">
                  <a:ea typeface="Calibri" panose="020F0502020204030204" pitchFamily="34" charset="0"/>
                  <a:cs typeface="Times New Roman" panose="02020603050405020304" pitchFamily="18" charset="0"/>
                </a:rPr>
                <a:t>4. Acuerdo impugnado.</a:t>
              </a:r>
              <a:r>
                <a:rPr lang="es-MX" sz="850" dirty="0">
                  <a:ea typeface="Calibri" panose="020F0502020204030204" pitchFamily="34" charset="0"/>
                  <a:cs typeface="Times New Roman" panose="02020603050405020304" pitchFamily="18" charset="0"/>
                </a:rPr>
                <a:t> El 18 de agosto, el CG del INE aprobó, el Acuerdo INE/CG340/2017.</a:t>
              </a:r>
              <a:endParaRPr lang="es-MX" sz="1000" dirty="0">
                <a:ea typeface="Calibri" panose="020F0502020204030204" pitchFamily="34" charset="0"/>
                <a:cs typeface="Times New Roman" panose="02020603050405020304" pitchFamily="18" charset="0"/>
              </a:endParaRPr>
            </a:p>
            <a:p>
              <a:pPr algn="just">
                <a:spcAft>
                  <a:spcPts val="0"/>
                </a:spcAft>
                <a:defRPr/>
              </a:pPr>
              <a:r>
                <a:rPr lang="es-MX" sz="850" b="1" dirty="0">
                  <a:ea typeface="Calibri" panose="020F0502020204030204" pitchFamily="34" charset="0"/>
                  <a:cs typeface="Times New Roman" panose="02020603050405020304" pitchFamily="18" charset="0"/>
                </a:rPr>
                <a:t>5. Recurso de apelación. </a:t>
              </a:r>
              <a:r>
                <a:rPr lang="es-MX" sz="850" dirty="0">
                  <a:ea typeface="Calibri" panose="020F0502020204030204" pitchFamily="34" charset="0"/>
                  <a:cs typeface="Times New Roman" panose="02020603050405020304" pitchFamily="18" charset="0"/>
                </a:rPr>
                <a:t>Inconforme, el 22 de agosto, el PRD</a:t>
              </a:r>
              <a:r>
                <a:rPr lang="es-MX" sz="850" i="1" dirty="0">
                  <a:ea typeface="Calibri" panose="020F0502020204030204" pitchFamily="34" charset="0"/>
                  <a:cs typeface="Times New Roman" panose="02020603050405020304" pitchFamily="18" charset="0"/>
                </a:rPr>
                <a:t> </a:t>
              </a:r>
              <a:r>
                <a:rPr lang="es-MX" sz="850" dirty="0">
                  <a:ea typeface="Calibri" panose="020F0502020204030204" pitchFamily="34" charset="0"/>
                  <a:cs typeface="Times New Roman" panose="02020603050405020304" pitchFamily="18" charset="0"/>
                </a:rPr>
                <a:t>interpuso recurso de apelación.</a:t>
              </a:r>
              <a:endParaRPr lang="es-MX" sz="1000" dirty="0">
                <a:ea typeface="Calibri" panose="020F0502020204030204" pitchFamily="34" charset="0"/>
                <a:cs typeface="Times New Roman" panose="02020603050405020304" pitchFamily="18" charset="0"/>
              </a:endParaRPr>
            </a:p>
          </p:txBody>
        </p:sp>
        <p:sp>
          <p:nvSpPr>
            <p:cNvPr id="12" name="AutoShape 16"/>
            <p:cNvSpPr>
              <a:spLocks noChangeArrowheads="1"/>
            </p:cNvSpPr>
            <p:nvPr/>
          </p:nvSpPr>
          <p:spPr bwMode="auto">
            <a:xfrm>
              <a:off x="829091" y="7421093"/>
              <a:ext cx="6868113" cy="1578480"/>
            </a:xfrm>
            <a:prstGeom prst="flowChartAlternateProcess">
              <a:avLst/>
            </a:prstGeom>
            <a:ln>
              <a:headEnd/>
              <a:tailEnd/>
            </a:ln>
          </p:spPr>
          <p:style>
            <a:lnRef idx="2">
              <a:schemeClr val="dk1"/>
            </a:lnRef>
            <a:fillRef idx="1">
              <a:schemeClr val="lt1"/>
            </a:fillRef>
            <a:effectRef idx="0">
              <a:schemeClr val="dk1"/>
            </a:effectRef>
            <a:fontRef idx="minor">
              <a:schemeClr val="dk1"/>
            </a:fontRef>
          </p:style>
          <p:txBody>
            <a:bodyPr upright="1"/>
            <a:lstStyle/>
            <a:p>
              <a:pPr algn="just">
                <a:spcAft>
                  <a:spcPts val="0"/>
                </a:spcAft>
                <a:defRPr/>
              </a:pPr>
              <a:r>
                <a:rPr lang="es-MX" sz="850" b="1" dirty="0">
                  <a:ea typeface="Calibri" panose="020F0502020204030204" pitchFamily="34" charset="0"/>
                  <a:cs typeface="Times New Roman" panose="02020603050405020304" pitchFamily="18" charset="0"/>
                </a:rPr>
                <a:t>Acto impugnado. </a:t>
              </a:r>
              <a:r>
                <a:rPr lang="es-MX" sz="850" dirty="0">
                  <a:ea typeface="Calibri" panose="020F0502020204030204" pitchFamily="34" charset="0"/>
                  <a:cs typeface="Arial" panose="020B0604020202020204" pitchFamily="34" charset="0"/>
                </a:rPr>
                <a:t>Acuerdo emitido por el Consejo General del Instituto Nacional Electoral, por el que se aprueban los “Lineamientos Generales, que, sin afectar la libertad de expresión y la libre manifestación de las ideas, ni pretender regular dichas libertades, se recomienda a los noticiarios respecto de la información y difusión de las actividades de precampaña y campaña de los Partidos Políticos y de las Candidaturas independientes del PEF 2017-2018, en cumplimiento a lo dispuesto por el artículo 160, numeral 3 de la Ley General de Instituciones y Procedimientos Electorales”.</a:t>
              </a:r>
              <a:endParaRPr lang="es-MX" sz="1000" dirty="0">
                <a:ea typeface="Calibri" panose="020F0502020204030204" pitchFamily="34" charset="0"/>
                <a:cs typeface="Times New Roman" panose="02020603050405020304" pitchFamily="18" charset="0"/>
              </a:endParaRPr>
            </a:p>
          </p:txBody>
        </p:sp>
      </p:grpSp>
      <p:sp>
        <p:nvSpPr>
          <p:cNvPr id="14" name="Título 1"/>
          <p:cNvSpPr>
            <a:spLocks noGrp="1"/>
          </p:cNvSpPr>
          <p:nvPr>
            <p:ph type="title"/>
          </p:nvPr>
        </p:nvSpPr>
        <p:spPr>
          <a:xfrm>
            <a:off x="681038" y="635000"/>
            <a:ext cx="7772400" cy="1362075"/>
          </a:xfrm>
        </p:spPr>
        <p:txBody>
          <a:bodyPr/>
          <a:lstStyle/>
          <a:p>
            <a:pPr algn="ctr">
              <a:defRPr/>
            </a:pPr>
            <a:r>
              <a:rPr lang="es-MX" sz="2400" dirty="0" smtClean="0"/>
              <a:t>Resumen</a:t>
            </a:r>
            <a:r>
              <a:rPr lang="es-MX" dirty="0" smtClean="0"/>
              <a:t> </a:t>
            </a:r>
            <a:endParaRPr lang="es-MX"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0" name="Lienzo 13"/>
          <p:cNvGrpSpPr>
            <a:grpSpLocks/>
          </p:cNvGrpSpPr>
          <p:nvPr/>
        </p:nvGrpSpPr>
        <p:grpSpPr bwMode="auto">
          <a:xfrm>
            <a:off x="107950" y="188913"/>
            <a:ext cx="8821738" cy="5805487"/>
            <a:chOff x="140077" y="3392730"/>
            <a:chExt cx="7102418" cy="6578691"/>
          </a:xfrm>
        </p:grpSpPr>
        <p:sp>
          <p:nvSpPr>
            <p:cNvPr id="7" name="Text Box 10"/>
            <p:cNvSpPr txBox="1">
              <a:spLocks noChangeArrowheads="1"/>
            </p:cNvSpPr>
            <p:nvPr/>
          </p:nvSpPr>
          <p:spPr bwMode="auto">
            <a:xfrm>
              <a:off x="140077" y="5000975"/>
              <a:ext cx="267124" cy="3750771"/>
            </a:xfrm>
            <a:prstGeom prst="rect">
              <a:avLst/>
            </a:prstGeom>
            <a:ln>
              <a:headEnd/>
              <a:tailEnd/>
            </a:ln>
          </p:spPr>
          <p:style>
            <a:lnRef idx="2">
              <a:schemeClr val="dk1"/>
            </a:lnRef>
            <a:fillRef idx="1">
              <a:schemeClr val="lt1"/>
            </a:fillRef>
            <a:effectRef idx="0">
              <a:schemeClr val="dk1"/>
            </a:effectRef>
            <a:fontRef idx="minor">
              <a:schemeClr val="dk1"/>
            </a:fontRef>
          </p:style>
          <p:txBody>
            <a:bodyPr upright="1"/>
            <a:lstStyle/>
            <a:p>
              <a:pPr>
                <a:spcAft>
                  <a:spcPts val="0"/>
                </a:spcAft>
                <a:defRPr/>
              </a:pPr>
              <a:r>
                <a:rPr lang="en-US" sz="800" b="1" dirty="0">
                  <a:latin typeface="Univers"/>
                  <a:ea typeface="Calibri" panose="020F0502020204030204" pitchFamily="34" charset="0"/>
                  <a:cs typeface="Arial" panose="020B0604020202020204" pitchFamily="34" charset="0"/>
                </a:rPr>
                <a:t> </a:t>
              </a:r>
              <a:endParaRPr lang="es-MX" sz="1000" dirty="0">
                <a:ea typeface="Calibri" panose="020F0502020204030204" pitchFamily="34" charset="0"/>
                <a:cs typeface="Times New Roman" panose="02020603050405020304" pitchFamily="18" charset="0"/>
              </a:endParaRPr>
            </a:p>
            <a:p>
              <a:pPr>
                <a:spcAft>
                  <a:spcPts val="0"/>
                </a:spcAft>
                <a:defRPr/>
              </a:pPr>
              <a:r>
                <a:rPr lang="en-US" sz="1200" b="1" dirty="0">
                  <a:latin typeface="Univers"/>
                  <a:ea typeface="Calibri" panose="020F0502020204030204" pitchFamily="34" charset="0"/>
                  <a:cs typeface="Arial" panose="020B0604020202020204" pitchFamily="34" charset="0"/>
                </a:rPr>
                <a:t>ESTUDIO </a:t>
              </a:r>
              <a:endParaRPr lang="es-MX" sz="1000" dirty="0">
                <a:ea typeface="Calibri" panose="020F0502020204030204" pitchFamily="34" charset="0"/>
                <a:cs typeface="Times New Roman" panose="02020603050405020304" pitchFamily="18" charset="0"/>
              </a:endParaRPr>
            </a:p>
            <a:p>
              <a:pPr>
                <a:spcAft>
                  <a:spcPts val="0"/>
                </a:spcAft>
                <a:defRPr/>
              </a:pPr>
              <a:r>
                <a:rPr lang="en-US" sz="1200" b="1" dirty="0">
                  <a:latin typeface="Univers"/>
                  <a:ea typeface="Calibri" panose="020F0502020204030204" pitchFamily="34" charset="0"/>
                  <a:cs typeface="Arial" panose="020B0604020202020204" pitchFamily="34" charset="0"/>
                </a:rPr>
                <a:t> </a:t>
              </a:r>
              <a:endParaRPr lang="es-MX" sz="1000" dirty="0">
                <a:ea typeface="Calibri" panose="020F0502020204030204" pitchFamily="34" charset="0"/>
                <a:cs typeface="Times New Roman" panose="02020603050405020304" pitchFamily="18" charset="0"/>
              </a:endParaRPr>
            </a:p>
            <a:p>
              <a:pPr>
                <a:spcAft>
                  <a:spcPts val="0"/>
                </a:spcAft>
                <a:defRPr/>
              </a:pPr>
              <a:r>
                <a:rPr lang="en-US" sz="1200" b="1" dirty="0">
                  <a:latin typeface="Univers"/>
                  <a:ea typeface="Calibri" panose="020F0502020204030204" pitchFamily="34" charset="0"/>
                  <a:cs typeface="Arial" panose="020B0604020202020204" pitchFamily="34" charset="0"/>
                </a:rPr>
                <a:t>DE </a:t>
              </a:r>
              <a:endParaRPr lang="es-MX" sz="1000" dirty="0">
                <a:ea typeface="Calibri" panose="020F0502020204030204" pitchFamily="34" charset="0"/>
                <a:cs typeface="Times New Roman" panose="02020603050405020304" pitchFamily="18" charset="0"/>
              </a:endParaRPr>
            </a:p>
            <a:p>
              <a:pPr>
                <a:spcAft>
                  <a:spcPts val="0"/>
                </a:spcAft>
                <a:defRPr/>
              </a:pPr>
              <a:r>
                <a:rPr lang="en-US" sz="1200" b="1" dirty="0">
                  <a:latin typeface="Univers"/>
                  <a:ea typeface="Calibri" panose="020F0502020204030204" pitchFamily="34" charset="0"/>
                  <a:cs typeface="Arial" panose="020B0604020202020204" pitchFamily="34" charset="0"/>
                </a:rPr>
                <a:t> </a:t>
              </a:r>
              <a:endParaRPr lang="es-MX" sz="1000" dirty="0">
                <a:ea typeface="Calibri" panose="020F0502020204030204" pitchFamily="34" charset="0"/>
                <a:cs typeface="Times New Roman" panose="02020603050405020304" pitchFamily="18" charset="0"/>
              </a:endParaRPr>
            </a:p>
            <a:p>
              <a:pPr>
                <a:spcAft>
                  <a:spcPts val="0"/>
                </a:spcAft>
                <a:defRPr/>
              </a:pPr>
              <a:r>
                <a:rPr lang="en-US" sz="1200" b="1" dirty="0">
                  <a:latin typeface="Univers"/>
                  <a:ea typeface="Calibri" panose="020F0502020204030204" pitchFamily="34" charset="0"/>
                  <a:cs typeface="Arial" panose="020B0604020202020204" pitchFamily="34" charset="0"/>
                </a:rPr>
                <a:t>FONDO</a:t>
              </a:r>
              <a:endParaRPr lang="es-MX" sz="1000" dirty="0">
                <a:ea typeface="Calibri" panose="020F0502020204030204" pitchFamily="34" charset="0"/>
                <a:cs typeface="Times New Roman" panose="02020603050405020304" pitchFamily="18" charset="0"/>
              </a:endParaRPr>
            </a:p>
          </p:txBody>
        </p:sp>
        <p:cxnSp>
          <p:nvCxnSpPr>
            <p:cNvPr id="73734" name="AutoShape 12"/>
            <p:cNvCxnSpPr>
              <a:cxnSpLocks noChangeShapeType="1"/>
            </p:cNvCxnSpPr>
            <p:nvPr/>
          </p:nvCxnSpPr>
          <p:spPr bwMode="auto">
            <a:xfrm>
              <a:off x="368677" y="9566025"/>
              <a:ext cx="635" cy="127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3" name="Rectángulo redondeado 12"/>
            <p:cNvSpPr/>
            <p:nvPr/>
          </p:nvSpPr>
          <p:spPr>
            <a:xfrm>
              <a:off x="487721" y="3392730"/>
              <a:ext cx="6754774" cy="6578691"/>
            </a:xfrm>
            <a:prstGeom prst="roundRect">
              <a:avLst>
                <a:gd name="adj" fmla="val 5894"/>
              </a:avLst>
            </a:prstGeom>
          </p:spPr>
          <p:style>
            <a:lnRef idx="2">
              <a:schemeClr val="dk1"/>
            </a:lnRef>
            <a:fillRef idx="1">
              <a:schemeClr val="lt1"/>
            </a:fillRef>
            <a:effectRef idx="0">
              <a:schemeClr val="dk1"/>
            </a:effectRef>
            <a:fontRef idx="minor">
              <a:schemeClr val="dk1"/>
            </a:fontRef>
          </p:style>
          <p:txBody>
            <a:bodyPr anchor="ctr"/>
            <a:lstStyle/>
            <a:p>
              <a:pPr algn="just">
                <a:spcAft>
                  <a:spcPts val="0"/>
                </a:spcAft>
                <a:defRPr/>
              </a:pPr>
              <a:r>
                <a:rPr lang="es-MX" sz="850" dirty="0">
                  <a:solidFill>
                    <a:srgbClr val="000000"/>
                  </a:solidFill>
                  <a:ea typeface="Calibri" panose="020F0502020204030204" pitchFamily="34" charset="0"/>
                  <a:cs typeface="Arial" panose="020B0604020202020204" pitchFamily="34" charset="0"/>
                </a:rPr>
                <a:t>Resultan en parte </a:t>
              </a:r>
              <a:r>
                <a:rPr lang="es-MX" sz="850" b="1" dirty="0">
                  <a:solidFill>
                    <a:srgbClr val="000000"/>
                  </a:solidFill>
                  <a:ea typeface="Calibri" panose="020F0502020204030204" pitchFamily="34" charset="0"/>
                  <a:cs typeface="Arial" panose="020B0604020202020204" pitchFamily="34" charset="0"/>
                </a:rPr>
                <a:t>inoperantes </a:t>
              </a:r>
              <a:r>
                <a:rPr lang="es-MX" sz="850" dirty="0">
                  <a:solidFill>
                    <a:srgbClr val="000000"/>
                  </a:solidFill>
                  <a:ea typeface="Calibri" panose="020F0502020204030204" pitchFamily="34" charset="0"/>
                  <a:cs typeface="Arial" panose="020B0604020202020204" pitchFamily="34" charset="0"/>
                </a:rPr>
                <a:t>y en parte </a:t>
              </a:r>
              <a:r>
                <a:rPr lang="es-MX" sz="850" b="1" dirty="0">
                  <a:solidFill>
                    <a:srgbClr val="000000"/>
                  </a:solidFill>
                  <a:ea typeface="Calibri" panose="020F0502020204030204" pitchFamily="34" charset="0"/>
                  <a:cs typeface="Arial" panose="020B0604020202020204" pitchFamily="34" charset="0"/>
                </a:rPr>
                <a:t>infundados</a:t>
              </a:r>
              <a:r>
                <a:rPr lang="es-MX" sz="850" dirty="0">
                  <a:solidFill>
                    <a:srgbClr val="000000"/>
                  </a:solidFill>
                  <a:ea typeface="Calibri" panose="020F0502020204030204" pitchFamily="34" charset="0"/>
                  <a:cs typeface="Arial" panose="020B0604020202020204" pitchFamily="34" charset="0"/>
                </a:rPr>
                <a:t> los agravios:</a:t>
              </a:r>
              <a:endParaRPr lang="es-MX" sz="1000" dirty="0">
                <a:ea typeface="Calibri" panose="020F0502020204030204" pitchFamily="34" charset="0"/>
                <a:cs typeface="Times New Roman" panose="02020603050405020304" pitchFamily="18" charset="0"/>
              </a:endParaRPr>
            </a:p>
            <a:p>
              <a:pPr marL="342900" indent="-342900" algn="just">
                <a:spcAft>
                  <a:spcPts val="0"/>
                </a:spcAft>
                <a:buFont typeface="+mj-lt"/>
                <a:buAutoNum type="arabicPeriod"/>
                <a:defRPr/>
              </a:pPr>
              <a:r>
                <a:rPr lang="es-MX" sz="850" b="1" dirty="0">
                  <a:ea typeface="Calibri" panose="020F0502020204030204" pitchFamily="34" charset="0"/>
                </a:rPr>
                <a:t>Debates.</a:t>
              </a:r>
              <a:endParaRPr lang="es-MX" sz="1200" dirty="0">
                <a:latin typeface="Times New Roman" panose="02020603050405020304" pitchFamily="18" charset="0"/>
                <a:ea typeface="Calibri" panose="020F0502020204030204" pitchFamily="34" charset="0"/>
              </a:endParaRPr>
            </a:p>
            <a:p>
              <a:pPr marL="270510" algn="just">
                <a:spcAft>
                  <a:spcPts val="0"/>
                </a:spcAft>
                <a:defRPr/>
              </a:pPr>
              <a:r>
                <a:rPr lang="es-MX" sz="300" dirty="0">
                  <a:ea typeface="Calibri" panose="020F0502020204030204" pitchFamily="34" charset="0"/>
                </a:rPr>
                <a:t> </a:t>
              </a:r>
              <a:endParaRPr lang="es-MX" sz="1200" dirty="0">
                <a:latin typeface="Times New Roman" panose="02020603050405020304" pitchFamily="18" charset="0"/>
                <a:ea typeface="Calibri" panose="020F0502020204030204" pitchFamily="34" charset="0"/>
              </a:endParaRPr>
            </a:p>
            <a:p>
              <a:pPr algn="just">
                <a:spcAft>
                  <a:spcPts val="0"/>
                </a:spcAft>
                <a:defRPr/>
              </a:pPr>
              <a:r>
                <a:rPr lang="es-MX" sz="850" dirty="0">
                  <a:ea typeface="Calibri" panose="020F0502020204030204" pitchFamily="34" charset="0"/>
                </a:rPr>
                <a:t>El apelante combate el punto 24 de los Lineamientos, indicando que no señala la obligación de invitar a todos los candidatos, cuando los medios de comunicación organicen debates, lo que en su opinión transgrede el contenido del artículo 218, párrafo 6 de la Ley Electoral y la interpretación que del mismo realizó la Suprema Corte, cuando incluso, ya se encuentra establecida la obligación referida en el artículo 304, párrafo 4 del Reglamento de Elecciones.</a:t>
              </a:r>
              <a:endParaRPr lang="es-MX" sz="1200" dirty="0">
                <a:latin typeface="Times New Roman" panose="02020603050405020304" pitchFamily="18" charset="0"/>
                <a:ea typeface="Calibri" panose="020F0502020204030204" pitchFamily="34" charset="0"/>
              </a:endParaRPr>
            </a:p>
            <a:p>
              <a:pPr algn="just">
                <a:spcAft>
                  <a:spcPts val="0"/>
                </a:spcAft>
                <a:defRPr/>
              </a:pPr>
              <a:r>
                <a:rPr lang="es-MX" sz="850" dirty="0">
                  <a:ea typeface="Calibri" panose="020F0502020204030204" pitchFamily="34" charset="0"/>
                </a:rPr>
                <a:t>El agravio resulta </a:t>
              </a:r>
              <a:r>
                <a:rPr lang="es-MX" sz="850" b="1" dirty="0">
                  <a:ea typeface="Calibri" panose="020F0502020204030204" pitchFamily="34" charset="0"/>
                </a:rPr>
                <a:t>inoperante</a:t>
              </a:r>
              <a:r>
                <a:rPr lang="es-MX" sz="850" dirty="0">
                  <a:ea typeface="Calibri" panose="020F0502020204030204" pitchFamily="34" charset="0"/>
                </a:rPr>
                <a:t>, pues la pretensión planteada ya se encuentra satisfecha, en atención a que la interpretación fijada por la Suprema Corte</a:t>
              </a:r>
              <a:r>
                <a:rPr lang="es-MX" sz="850" dirty="0">
                  <a:solidFill>
                    <a:srgbClr val="000000"/>
                  </a:solidFill>
                  <a:ea typeface="Calibri" panose="020F0502020204030204" pitchFamily="34" charset="0"/>
                </a:rPr>
                <a:t>, en la Acción de Inconstitucionalidad 22/2014 y sus acumuladas 26/2014, 28/2014 y 30/2014, interpretó el contenido de dicho numeral, .en la que estableció que existe la obligación por parte de quienes organizan debates entre candidatos, de convocar a su totalidad, en atención a que el párrafo 7 del mismo artículo 281 de la Ley Electoral, prevé que la inasistencia de alguno de los candidatos invitados, no será causa para dejar de realizar el debate. </a:t>
              </a:r>
              <a:endParaRPr lang="es-MX" sz="1200" dirty="0">
                <a:latin typeface="Times New Roman" panose="02020603050405020304" pitchFamily="18" charset="0"/>
                <a:ea typeface="Calibri" panose="020F0502020204030204" pitchFamily="34" charset="0"/>
              </a:endParaRPr>
            </a:p>
            <a:p>
              <a:pPr algn="just">
                <a:spcAft>
                  <a:spcPts val="0"/>
                </a:spcAft>
                <a:defRPr/>
              </a:pPr>
              <a:r>
                <a:rPr lang="es-MX" sz="850" dirty="0">
                  <a:solidFill>
                    <a:srgbClr val="000000"/>
                  </a:solidFill>
                  <a:ea typeface="Calibri" panose="020F0502020204030204" pitchFamily="34" charset="0"/>
                </a:rPr>
                <a:t>Obligación, reconocida en el Reglamento de Elecciones, lo cual también es señalado por el PRD. </a:t>
              </a:r>
              <a:endParaRPr lang="es-MX" sz="1200" dirty="0">
                <a:latin typeface="Times New Roman" panose="02020603050405020304" pitchFamily="18" charset="0"/>
                <a:ea typeface="Calibri" panose="020F0502020204030204" pitchFamily="34" charset="0"/>
              </a:endParaRPr>
            </a:p>
            <a:p>
              <a:pPr algn="just">
                <a:spcAft>
                  <a:spcPts val="0"/>
                </a:spcAft>
                <a:defRPr/>
              </a:pPr>
              <a:r>
                <a:rPr lang="es-MX" sz="300" dirty="0">
                  <a:solidFill>
                    <a:srgbClr val="000000"/>
                  </a:solidFill>
                  <a:ea typeface="Calibri" panose="020F0502020204030204" pitchFamily="34" charset="0"/>
                </a:rPr>
                <a:t> </a:t>
              </a:r>
              <a:endParaRPr lang="es-MX" sz="1200" dirty="0">
                <a:latin typeface="Times New Roman" panose="02020603050405020304" pitchFamily="18" charset="0"/>
                <a:ea typeface="Calibri" panose="020F0502020204030204" pitchFamily="34" charset="0"/>
              </a:endParaRPr>
            </a:p>
            <a:p>
              <a:pPr marL="342900" indent="-342900" algn="just">
                <a:spcAft>
                  <a:spcPts val="0"/>
                </a:spcAft>
                <a:buFont typeface="+mj-lt"/>
                <a:buAutoNum type="arabicPeriod"/>
                <a:defRPr/>
              </a:pPr>
              <a:r>
                <a:rPr lang="es-MX" sz="850" b="1" dirty="0">
                  <a:ea typeface="Calibri" panose="020F0502020204030204" pitchFamily="34" charset="0"/>
                </a:rPr>
                <a:t>Opiniones</a:t>
              </a:r>
              <a:r>
                <a:rPr lang="es-MX" sz="850" b="1" dirty="0">
                  <a:solidFill>
                    <a:srgbClr val="000000"/>
                  </a:solidFill>
                  <a:ea typeface="Calibri" panose="020F0502020204030204" pitchFamily="34" charset="0"/>
                </a:rPr>
                <a:t> y notas.</a:t>
              </a:r>
              <a:endParaRPr lang="es-MX" sz="1200" dirty="0">
                <a:latin typeface="Times New Roman" panose="02020603050405020304" pitchFamily="18" charset="0"/>
                <a:ea typeface="Calibri" panose="020F0502020204030204" pitchFamily="34" charset="0"/>
              </a:endParaRPr>
            </a:p>
            <a:p>
              <a:pPr marL="270510" algn="just">
                <a:spcAft>
                  <a:spcPts val="0"/>
                </a:spcAft>
                <a:defRPr/>
              </a:pPr>
              <a:r>
                <a:rPr lang="es-MX" sz="300" dirty="0">
                  <a:ea typeface="Calibri" panose="020F0502020204030204" pitchFamily="34" charset="0"/>
                </a:rPr>
                <a:t> </a:t>
              </a:r>
              <a:endParaRPr lang="es-MX" sz="1200" dirty="0">
                <a:latin typeface="Times New Roman" panose="02020603050405020304" pitchFamily="18" charset="0"/>
                <a:ea typeface="Calibri" panose="020F0502020204030204" pitchFamily="34" charset="0"/>
              </a:endParaRPr>
            </a:p>
            <a:p>
              <a:pPr algn="just">
                <a:spcAft>
                  <a:spcPts val="0"/>
                </a:spcAft>
                <a:defRPr/>
              </a:pPr>
              <a:r>
                <a:rPr lang="es-MX" sz="850" dirty="0">
                  <a:ea typeface="Calibri" panose="020F0502020204030204" pitchFamily="34" charset="0"/>
                  <a:cs typeface="Arial" panose="020B0604020202020204" pitchFamily="34" charset="0"/>
                </a:rPr>
                <a:t>El PRD plantea que los puntos 13 y 16 de los Lineamientos desatienden lo establecido en el artículo 256, fracción III de la Ley de Telecomunicaciones, referente a que se debe diferenciar con claridad la información noticiosa de la opinión de quien la presenta. </a:t>
              </a:r>
              <a:endParaRPr lang="es-MX" sz="1000" dirty="0">
                <a:ea typeface="Calibri" panose="020F0502020204030204" pitchFamily="34" charset="0"/>
                <a:cs typeface="Times New Roman" panose="02020603050405020304" pitchFamily="18" charset="0"/>
              </a:endParaRPr>
            </a:p>
            <a:p>
              <a:pPr algn="just">
                <a:spcAft>
                  <a:spcPts val="0"/>
                </a:spcAft>
                <a:defRPr/>
              </a:pPr>
              <a:r>
                <a:rPr lang="es-MX" sz="850" dirty="0">
                  <a:ea typeface="Calibri" panose="020F0502020204030204" pitchFamily="34" charset="0"/>
                  <a:cs typeface="Arial" panose="020B0604020202020204" pitchFamily="34" charset="0"/>
                </a:rPr>
                <a:t>Lo anterior, porque en su opinión, como se emitió el lineamiento, se deja a la discrecionalidad de los medios de comunicación el establecer esa diferencia entre la información y la opinión, con lo que se afecta el derecho de las audiencias.</a:t>
              </a:r>
              <a:endParaRPr lang="es-MX" sz="1000" dirty="0">
                <a:ea typeface="Calibri" panose="020F0502020204030204" pitchFamily="34" charset="0"/>
                <a:cs typeface="Times New Roman" panose="02020603050405020304" pitchFamily="18" charset="0"/>
              </a:endParaRPr>
            </a:p>
            <a:p>
              <a:pPr algn="just">
                <a:spcAft>
                  <a:spcPts val="0"/>
                </a:spcAft>
                <a:defRPr/>
              </a:pPr>
              <a:r>
                <a:rPr lang="es-MX" sz="850" dirty="0">
                  <a:ea typeface="Calibri" panose="020F0502020204030204" pitchFamily="34" charset="0"/>
                  <a:cs typeface="Arial" panose="020B0604020202020204" pitchFamily="34" charset="0"/>
                </a:rPr>
                <a:t>El agravio es </a:t>
              </a:r>
              <a:r>
                <a:rPr lang="es-MX" sz="850" b="1" dirty="0">
                  <a:ea typeface="Calibri" panose="020F0502020204030204" pitchFamily="34" charset="0"/>
                  <a:cs typeface="Arial" panose="020B0604020202020204" pitchFamily="34" charset="0"/>
                </a:rPr>
                <a:t>infundado</a:t>
              </a:r>
              <a:r>
                <a:rPr lang="es-MX" sz="850" dirty="0">
                  <a:ea typeface="Calibri" panose="020F0502020204030204" pitchFamily="34" charset="0"/>
                  <a:cs typeface="Arial" panose="020B0604020202020204" pitchFamily="34" charset="0"/>
                </a:rPr>
                <a:t>, en atención a que la disposición que impugna no conlleva una afectación al derecho de los receptores de la información, lo cual debe ser tutelado de tal manera que no se afecte la coherencia y el contenido de lo que se transmite.</a:t>
              </a:r>
              <a:endParaRPr lang="es-MX" sz="1000" dirty="0">
                <a:ea typeface="Calibri" panose="020F0502020204030204" pitchFamily="34" charset="0"/>
                <a:cs typeface="Times New Roman" panose="02020603050405020304" pitchFamily="18" charset="0"/>
              </a:endParaRPr>
            </a:p>
            <a:p>
              <a:pPr algn="just">
                <a:spcAft>
                  <a:spcPts val="0"/>
                </a:spcAft>
                <a:defRPr/>
              </a:pPr>
              <a:r>
                <a:rPr lang="es-MX" sz="850" spc="30" dirty="0">
                  <a:ea typeface="Calibri" panose="020F0502020204030204" pitchFamily="34" charset="0"/>
                  <a:cs typeface="Arial" panose="020B0604020202020204" pitchFamily="34" charset="0"/>
                </a:rPr>
                <a:t>No se advierte la necesidad que se expidan lineamientos que diferencien la opinión de la cobertura noticiosa en eventos relacionados a la materia electoral</a:t>
              </a:r>
              <a:r>
                <a:rPr lang="es-MX" sz="850" b="1" spc="30" dirty="0">
                  <a:ea typeface="Calibri" panose="020F0502020204030204" pitchFamily="34" charset="0"/>
                  <a:cs typeface="Arial" panose="020B0604020202020204" pitchFamily="34" charset="0"/>
                </a:rPr>
                <a:t>, ya que las cuestiones relacionadas al ejercicio del derecho de libertad de expresión no pueden estar sujetas a previa censura, sino a responsabilidades ulteriores</a:t>
              </a:r>
              <a:r>
                <a:rPr lang="es-MX" sz="850" spc="30" dirty="0">
                  <a:ea typeface="Calibri" panose="020F0502020204030204" pitchFamily="34" charset="0"/>
                  <a:cs typeface="Arial" panose="020B0604020202020204" pitchFamily="34" charset="0"/>
                </a:rPr>
                <a:t>, en casos concretos donde se desvirtúe la presunción de licitud.</a:t>
              </a:r>
              <a:endParaRPr lang="es-MX" sz="1000" dirty="0">
                <a:ea typeface="Calibri" panose="020F0502020204030204" pitchFamily="34" charset="0"/>
                <a:cs typeface="Times New Roman" panose="02020603050405020304" pitchFamily="18" charset="0"/>
              </a:endParaRPr>
            </a:p>
            <a:p>
              <a:pPr algn="just">
                <a:spcAft>
                  <a:spcPts val="0"/>
                </a:spcAft>
                <a:defRPr/>
              </a:pPr>
              <a:r>
                <a:rPr lang="es-MX" sz="300" spc="30" dirty="0">
                  <a:ea typeface="Calibri" panose="020F0502020204030204" pitchFamily="34" charset="0"/>
                  <a:cs typeface="Arial" panose="020B0604020202020204" pitchFamily="34" charset="0"/>
                </a:rPr>
                <a:t> </a:t>
              </a:r>
              <a:endParaRPr lang="es-MX" sz="1000" dirty="0">
                <a:ea typeface="Calibri" panose="020F0502020204030204" pitchFamily="34" charset="0"/>
                <a:cs typeface="Times New Roman" panose="02020603050405020304" pitchFamily="18" charset="0"/>
              </a:endParaRPr>
            </a:p>
            <a:p>
              <a:pPr marL="342900" indent="-342900" algn="just">
                <a:spcAft>
                  <a:spcPts val="0"/>
                </a:spcAft>
                <a:buFont typeface="+mj-lt"/>
                <a:buAutoNum type="arabicPeriod"/>
                <a:defRPr/>
              </a:pPr>
              <a:r>
                <a:rPr lang="es-MX" sz="850" b="1" dirty="0">
                  <a:ea typeface="Calibri" panose="020F0502020204030204" pitchFamily="34" charset="0"/>
                </a:rPr>
                <a:t>Ámbito de aplicación de los Lineamientos.</a:t>
              </a:r>
              <a:endParaRPr lang="es-MX" sz="1200" dirty="0">
                <a:latin typeface="Times New Roman" panose="02020603050405020304" pitchFamily="18" charset="0"/>
                <a:ea typeface="Calibri" panose="020F0502020204030204" pitchFamily="34" charset="0"/>
              </a:endParaRPr>
            </a:p>
            <a:p>
              <a:pPr marL="270510" algn="just">
                <a:spcAft>
                  <a:spcPts val="0"/>
                </a:spcAft>
                <a:defRPr/>
              </a:pPr>
              <a:r>
                <a:rPr lang="es-MX" sz="300" dirty="0">
                  <a:ea typeface="Calibri" panose="020F0502020204030204" pitchFamily="34" charset="0"/>
                </a:rPr>
                <a:t> </a:t>
              </a:r>
              <a:endParaRPr lang="es-MX" sz="1200" dirty="0">
                <a:latin typeface="Times New Roman" panose="02020603050405020304" pitchFamily="18" charset="0"/>
                <a:ea typeface="Calibri" panose="020F0502020204030204" pitchFamily="34" charset="0"/>
              </a:endParaRPr>
            </a:p>
            <a:p>
              <a:pPr algn="just">
                <a:spcAft>
                  <a:spcPts val="0"/>
                </a:spcAft>
                <a:defRPr/>
              </a:pPr>
              <a:r>
                <a:rPr lang="es-MX" sz="850" dirty="0">
                  <a:ea typeface="Calibri" panose="020F0502020204030204" pitchFamily="34" charset="0"/>
                </a:rPr>
                <a:t>El PRD considera que como el artículo 160, párrafo 3 de la Ley Electoral no hace diferencia entre los procesos electorales federales y locales, los Lineamientos tampoco deberían hacer alguna diferencia, por lo que su aplicación debe extenderse también a los procesos locales, máxime que la posibilidad de emitir lineamientos en radio y televisión, es exclusiva del INE.</a:t>
              </a:r>
              <a:endParaRPr lang="es-MX" sz="1200" dirty="0">
                <a:latin typeface="Times New Roman" panose="02020603050405020304" pitchFamily="18" charset="0"/>
                <a:ea typeface="Calibri" panose="020F0502020204030204" pitchFamily="34" charset="0"/>
              </a:endParaRPr>
            </a:p>
            <a:p>
              <a:pPr algn="just">
                <a:spcAft>
                  <a:spcPts val="0"/>
                </a:spcAft>
                <a:defRPr/>
              </a:pPr>
              <a:r>
                <a:rPr lang="es-MX" sz="850" dirty="0">
                  <a:ea typeface="Calibri" panose="020F0502020204030204" pitchFamily="34" charset="0"/>
                </a:rPr>
                <a:t>Es </a:t>
              </a:r>
              <a:r>
                <a:rPr lang="es-MX" sz="850" b="1" dirty="0">
                  <a:ea typeface="Calibri" panose="020F0502020204030204" pitchFamily="34" charset="0"/>
                </a:rPr>
                <a:t>infundado</a:t>
              </a:r>
              <a:r>
                <a:rPr lang="es-MX" sz="850" dirty="0">
                  <a:ea typeface="Calibri" panose="020F0502020204030204" pitchFamily="34" charset="0"/>
                </a:rPr>
                <a:t> el agravio, ya que el impugnante parte de una premisa errónea, al considerar que la emisión de estos Lineamientos, excluye la posibilidad de emitir recomendaciones a los noticiarios, respecto a la cobertura informativa en los procesos electorales locales. </a:t>
              </a:r>
              <a:endParaRPr lang="es-MX" sz="1200" dirty="0">
                <a:latin typeface="Times New Roman" panose="02020603050405020304" pitchFamily="18" charset="0"/>
                <a:ea typeface="Calibri" panose="020F0502020204030204" pitchFamily="34" charset="0"/>
              </a:endParaRPr>
            </a:p>
            <a:p>
              <a:pPr algn="just">
                <a:spcAft>
                  <a:spcPts val="0"/>
                </a:spcAft>
                <a:defRPr/>
              </a:pPr>
              <a:r>
                <a:rPr lang="es-MX" sz="850" dirty="0">
                  <a:ea typeface="Calibri" panose="020F0502020204030204" pitchFamily="34" charset="0"/>
                </a:rPr>
                <a:t>No se aprecia vulneración de derecho alguno, al establecerse que los Lineamientos que se analizan sólo aplican a los procesos electorales federales, pues independientemente de no existir una obligación de emitir unos lineamientos que conjuntamente regulen todos los procesos concurrentes, ello no significa que se dejarán de emitir lineamientos respecto a los procesos electorales locales de 2017-2018.</a:t>
              </a:r>
              <a:endParaRPr lang="es-MX" sz="1200" dirty="0">
                <a:latin typeface="Times New Roman" panose="02020603050405020304" pitchFamily="18" charset="0"/>
                <a:ea typeface="Calibri" panose="020F0502020204030204" pitchFamily="34" charset="0"/>
              </a:endParaRPr>
            </a:p>
            <a:p>
              <a:pPr algn="just">
                <a:spcAft>
                  <a:spcPts val="0"/>
                </a:spcAft>
                <a:defRPr/>
              </a:pPr>
              <a:r>
                <a:rPr lang="es-MX" sz="300" dirty="0">
                  <a:ea typeface="Calibri" panose="020F0502020204030204" pitchFamily="34" charset="0"/>
                </a:rPr>
                <a:t> </a:t>
              </a:r>
              <a:endParaRPr lang="es-MX" sz="1200" dirty="0">
                <a:latin typeface="Times New Roman" panose="02020603050405020304" pitchFamily="18" charset="0"/>
                <a:ea typeface="Calibri" panose="020F0502020204030204" pitchFamily="34" charset="0"/>
              </a:endParaRPr>
            </a:p>
            <a:p>
              <a:pPr marL="342900" indent="-342900" algn="just">
                <a:spcAft>
                  <a:spcPts val="0"/>
                </a:spcAft>
                <a:buFont typeface="+mj-lt"/>
                <a:buAutoNum type="arabicPeriod"/>
                <a:defRPr/>
              </a:pPr>
              <a:r>
                <a:rPr lang="es-MX" sz="850" b="1" dirty="0">
                  <a:ea typeface="Calibri" panose="020F0502020204030204" pitchFamily="34" charset="0"/>
                </a:rPr>
                <a:t>Difusión</a:t>
              </a:r>
              <a:r>
                <a:rPr lang="es-MX" sz="850" dirty="0">
                  <a:ea typeface="Calibri" panose="020F0502020204030204" pitchFamily="34" charset="0"/>
                </a:rPr>
                <a:t> </a:t>
              </a:r>
              <a:r>
                <a:rPr lang="es-MX" sz="850" b="1" dirty="0">
                  <a:ea typeface="Calibri" panose="020F0502020204030204" pitchFamily="34" charset="0"/>
                </a:rPr>
                <a:t>de los Lineamientos.</a:t>
              </a:r>
              <a:endParaRPr lang="es-MX" sz="1200" dirty="0">
                <a:latin typeface="Times New Roman" panose="02020603050405020304" pitchFamily="18" charset="0"/>
                <a:ea typeface="Calibri" panose="020F0502020204030204" pitchFamily="34" charset="0"/>
              </a:endParaRPr>
            </a:p>
            <a:p>
              <a:pPr marL="270510" algn="just">
                <a:spcAft>
                  <a:spcPts val="0"/>
                </a:spcAft>
                <a:defRPr/>
              </a:pPr>
              <a:r>
                <a:rPr lang="es-MX" sz="300" dirty="0">
                  <a:ea typeface="Calibri" panose="020F0502020204030204" pitchFamily="34" charset="0"/>
                </a:rPr>
                <a:t> </a:t>
              </a:r>
              <a:endParaRPr lang="es-MX" sz="1200" dirty="0">
                <a:latin typeface="Times New Roman" panose="02020603050405020304" pitchFamily="18" charset="0"/>
                <a:ea typeface="Calibri" panose="020F0502020204030204" pitchFamily="34" charset="0"/>
              </a:endParaRPr>
            </a:p>
            <a:p>
              <a:pPr algn="just">
                <a:spcAft>
                  <a:spcPts val="0"/>
                </a:spcAft>
                <a:defRPr/>
              </a:pPr>
              <a:r>
                <a:rPr lang="es-MX" sz="850" dirty="0">
                  <a:ea typeface="Calibri" panose="020F0502020204030204" pitchFamily="34" charset="0"/>
                </a:rPr>
                <a:t>El apelante señala que </a:t>
              </a:r>
              <a:r>
                <a:rPr lang="es-MX" sz="850" dirty="0">
                  <a:solidFill>
                    <a:srgbClr val="000000"/>
                  </a:solidFill>
                  <a:ea typeface="Calibri" panose="020F0502020204030204" pitchFamily="34" charset="0"/>
                </a:rPr>
                <a:t>el punto TERCERO del acuerdo fue modificado indebidamente, porque la </a:t>
              </a:r>
              <a:r>
                <a:rPr lang="es-MX" sz="850" dirty="0">
                  <a:ea typeface="Calibri" panose="020F0502020204030204" pitchFamily="34" charset="0"/>
                </a:rPr>
                <a:t>redacción</a:t>
              </a:r>
              <a:r>
                <a:rPr lang="es-MX" sz="850" dirty="0">
                  <a:solidFill>
                    <a:srgbClr val="000000"/>
                  </a:solidFill>
                  <a:ea typeface="Calibri" panose="020F0502020204030204" pitchFamily="34" charset="0"/>
                </a:rPr>
                <a:t> que finalmente se incluyó, con motivo del engrose, fue diversa a la originalmente propuesta.</a:t>
              </a:r>
              <a:endParaRPr lang="es-MX" sz="1200" dirty="0">
                <a:latin typeface="Times New Roman" panose="02020603050405020304" pitchFamily="18" charset="0"/>
                <a:ea typeface="Calibri" panose="020F0502020204030204" pitchFamily="34" charset="0"/>
              </a:endParaRPr>
            </a:p>
            <a:p>
              <a:pPr algn="just">
                <a:spcAft>
                  <a:spcPts val="0"/>
                </a:spcAft>
                <a:defRPr/>
              </a:pPr>
              <a:r>
                <a:rPr lang="es-MX" sz="850" dirty="0">
                  <a:solidFill>
                    <a:srgbClr val="000000"/>
                  </a:solidFill>
                  <a:ea typeface="Calibri" panose="020F0502020204030204" pitchFamily="34" charset="0"/>
                </a:rPr>
                <a:t>Es </a:t>
              </a:r>
              <a:r>
                <a:rPr lang="es-MX" sz="850" b="1" dirty="0">
                  <a:solidFill>
                    <a:srgbClr val="000000"/>
                  </a:solidFill>
                  <a:ea typeface="Calibri" panose="020F0502020204030204" pitchFamily="34" charset="0"/>
                </a:rPr>
                <a:t>inoperante</a:t>
              </a:r>
              <a:r>
                <a:rPr lang="es-MX" sz="850" dirty="0">
                  <a:solidFill>
                    <a:srgbClr val="000000"/>
                  </a:solidFill>
                  <a:ea typeface="Calibri" panose="020F0502020204030204" pitchFamily="34" charset="0"/>
                </a:rPr>
                <a:t> el agravio, en atención a que la pretensión última del apelante es que se difundan de la mejor manera los Lineamientos, que en los términos que habían sido sometidos a la consideración del Consejo General del INE, no preveían su difusión.</a:t>
              </a:r>
              <a:endParaRPr lang="es-MX" sz="1200" dirty="0">
                <a:latin typeface="Times New Roman" panose="02020603050405020304" pitchFamily="18" charset="0"/>
                <a:ea typeface="Calibri" panose="020F0502020204030204" pitchFamily="34" charset="0"/>
              </a:endParaRPr>
            </a:p>
            <a:p>
              <a:pPr algn="just">
                <a:spcAft>
                  <a:spcPts val="0"/>
                </a:spcAft>
                <a:defRPr/>
              </a:pPr>
              <a:r>
                <a:rPr lang="es-MX" sz="850" dirty="0">
                  <a:solidFill>
                    <a:srgbClr val="000000"/>
                  </a:solidFill>
                  <a:ea typeface="Calibri" panose="020F0502020204030204" pitchFamily="34" charset="0"/>
                </a:rPr>
                <a:t>Se estima que </a:t>
              </a:r>
              <a:r>
                <a:rPr lang="es-MX" sz="850" b="1" dirty="0">
                  <a:solidFill>
                    <a:srgbClr val="000000"/>
                  </a:solidFill>
                  <a:ea typeface="Calibri" panose="020F0502020204030204" pitchFamily="34" charset="0"/>
                </a:rPr>
                <a:t>la pretensión del PRD se encuentra satisfecha</a:t>
              </a:r>
              <a:r>
                <a:rPr lang="es-MX" sz="850" dirty="0">
                  <a:solidFill>
                    <a:srgbClr val="000000"/>
                  </a:solidFill>
                  <a:ea typeface="Calibri" panose="020F0502020204030204" pitchFamily="34" charset="0"/>
                </a:rPr>
                <a:t>, porque de lo referido en la versión estenográfica de la sesión de dieciocho de agosto pasado, se aprecia que el proyecto de los Lineamientos que analizó el Consejo General del INE, no incluía la instrucción relativa a su difusión, de tal manera que la propuesta del PRD fue incorporada, aunque no literalmente, de una manera que incluye cualquier forma de difusión, y no únicamente la que refiere el impugnante. </a:t>
              </a:r>
              <a:endParaRPr lang="es-MX" sz="1200" dirty="0">
                <a:latin typeface="Times New Roman" panose="02020603050405020304" pitchFamily="18" charset="0"/>
                <a:ea typeface="Calibri" panose="020F0502020204030204" pitchFamily="34" charset="0"/>
              </a:endParaRPr>
            </a:p>
            <a:p>
              <a:pPr algn="just">
                <a:spcAft>
                  <a:spcPts val="0"/>
                </a:spcAft>
                <a:defRPr/>
              </a:pPr>
              <a:r>
                <a:rPr lang="es-MX" sz="850" dirty="0">
                  <a:solidFill>
                    <a:srgbClr val="000000"/>
                  </a:solidFill>
                  <a:ea typeface="Calibri" panose="020F0502020204030204" pitchFamily="34" charset="0"/>
                </a:rPr>
                <a:t>Así, lo aprobado resulta aún más amplio, y permite una mayor garantía de que los Lineamientos serán conocidos por quienes se encuentran sujetos al mismo.</a:t>
              </a:r>
              <a:endParaRPr lang="es-MX" sz="1200" dirty="0">
                <a:latin typeface="Times New Roman" panose="02020603050405020304" pitchFamily="18" charset="0"/>
                <a:ea typeface="Calibri" panose="020F0502020204030204" pitchFamily="34" charset="0"/>
              </a:endParaRPr>
            </a:p>
          </p:txBody>
        </p:sp>
      </p:grpSp>
      <p:sp>
        <p:nvSpPr>
          <p:cNvPr id="14" name="AutoShape 22"/>
          <p:cNvSpPr>
            <a:spLocks noGrp="1" noChangeArrowheads="1"/>
          </p:cNvSpPr>
          <p:nvPr>
            <p:ph type="body" idx="1"/>
          </p:nvPr>
        </p:nvSpPr>
        <p:spPr bwMode="auto">
          <a:xfrm>
            <a:off x="755650" y="6122988"/>
            <a:ext cx="1041400" cy="431800"/>
          </a:xfrm>
          <a:prstGeom prst="flowChartAlternateProcess">
            <a:avLst/>
          </a:prstGeom>
          <a:ln>
            <a:headEnd/>
            <a:tailEnd/>
          </a:ln>
        </p:spPr>
        <p:style>
          <a:lnRef idx="2">
            <a:schemeClr val="dk1"/>
          </a:lnRef>
          <a:fillRef idx="1">
            <a:schemeClr val="lt1"/>
          </a:fillRef>
          <a:effectRef idx="0">
            <a:schemeClr val="dk1"/>
          </a:effectRef>
          <a:fontRef idx="minor">
            <a:schemeClr val="dk1"/>
          </a:fontRef>
        </p:style>
        <p:txBody>
          <a:bodyPr rot="0" wrap="square" lIns="91440" tIns="45720" rIns="91440" bIns="45720" anchor="t" anchorCtr="0" upright="1">
            <a:noAutofit/>
          </a:bodyPr>
          <a:lstStyle/>
          <a:p>
            <a:pPr algn="ctr">
              <a:spcAft>
                <a:spcPts val="0"/>
              </a:spcAft>
              <a:defRPr/>
            </a:pPr>
            <a:r>
              <a:rPr lang="es-MX" sz="800" b="1" dirty="0">
                <a:ea typeface="Calibri" panose="020F0502020204030204" pitchFamily="34" charset="0"/>
                <a:cs typeface="Arial" panose="020B0604020202020204" pitchFamily="34" charset="0"/>
              </a:rPr>
              <a:t>SE RESUELVE:</a:t>
            </a:r>
            <a:endParaRPr lang="es-MX" sz="1000" dirty="0">
              <a:ea typeface="Calibri" panose="020F0502020204030204" pitchFamily="34" charset="0"/>
              <a:cs typeface="Times New Roman" panose="02020603050405020304" pitchFamily="18" charset="0"/>
            </a:endParaRPr>
          </a:p>
        </p:txBody>
      </p:sp>
      <p:sp>
        <p:nvSpPr>
          <p:cNvPr id="15" name="AutoShape 11"/>
          <p:cNvSpPr>
            <a:spLocks noChangeArrowheads="1"/>
          </p:cNvSpPr>
          <p:nvPr/>
        </p:nvSpPr>
        <p:spPr bwMode="auto">
          <a:xfrm>
            <a:off x="1949450" y="6126163"/>
            <a:ext cx="6902450" cy="428625"/>
          </a:xfrm>
          <a:prstGeom prst="flowChartAlternateProcess">
            <a:avLst/>
          </a:prstGeom>
          <a:ln>
            <a:headEnd/>
            <a:tailEnd/>
          </a:ln>
        </p:spPr>
        <p:style>
          <a:lnRef idx="2">
            <a:schemeClr val="dk1"/>
          </a:lnRef>
          <a:fillRef idx="1">
            <a:schemeClr val="lt1"/>
          </a:fillRef>
          <a:effectRef idx="0">
            <a:schemeClr val="dk1"/>
          </a:effectRef>
          <a:fontRef idx="minor">
            <a:schemeClr val="dk1"/>
          </a:fontRef>
        </p:style>
        <p:txBody>
          <a:bodyPr upright="1"/>
          <a:lstStyle/>
          <a:p>
            <a:pPr>
              <a:spcAft>
                <a:spcPts val="0"/>
              </a:spcAft>
              <a:defRPr/>
            </a:pPr>
            <a:r>
              <a:rPr lang="es-MX" sz="850" b="1">
                <a:ea typeface="Calibri" panose="020F0502020204030204" pitchFamily="34" charset="0"/>
                <a:cs typeface="Arial" panose="020B0604020202020204" pitchFamily="34" charset="0"/>
              </a:rPr>
              <a:t>ÚNICO.</a:t>
            </a:r>
            <a:r>
              <a:rPr lang="es-MX" sz="850">
                <a:ea typeface="Calibri" panose="020F0502020204030204" pitchFamily="34" charset="0"/>
                <a:cs typeface="Arial" panose="020B0604020202020204" pitchFamily="34" charset="0"/>
              </a:rPr>
              <a:t> Se confirma el Acuerdo INE/CG340/2017, emitido por el Consejo General del Instituto Nacional Electoral.</a:t>
            </a:r>
            <a:endParaRPr lang="es-MX" sz="100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es-MX"/>
          </a:p>
        </p:txBody>
      </p:sp>
      <p:sp>
        <p:nvSpPr>
          <p:cNvPr id="74755" name="Marcador de texto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endParaRPr lang="es-MX" altLang="es-MX" smtClean="0"/>
          </a:p>
        </p:txBody>
      </p:sp>
      <p:pic>
        <p:nvPicPr>
          <p:cNvPr id="74756"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88913"/>
            <a:ext cx="5400675"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es-MX"/>
          </a:p>
        </p:txBody>
      </p:sp>
      <p:sp>
        <p:nvSpPr>
          <p:cNvPr id="75779" name="Marcador de texto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endParaRPr lang="es-MX" altLang="es-MX" smtClean="0"/>
          </a:p>
        </p:txBody>
      </p:sp>
      <p:pic>
        <p:nvPicPr>
          <p:cNvPr id="75780"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0"/>
            <a:ext cx="5545138"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0"/>
            <a:ext cx="62277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ángulo 4"/>
          <p:cNvSpPr>
            <a:spLocks noChangeArrowheads="1"/>
          </p:cNvSpPr>
          <p:nvPr/>
        </p:nvSpPr>
        <p:spPr bwMode="auto">
          <a:xfrm>
            <a:off x="179388" y="2205038"/>
            <a:ext cx="2519362" cy="1327150"/>
          </a:xfrm>
          <a:prstGeom prst="roundRect">
            <a:avLst/>
          </a:prstGeom>
          <a:solidFill>
            <a:schemeClr val="bg2">
              <a:lumMod val="40000"/>
              <a:lumOff val="60000"/>
            </a:schemeClr>
          </a:solid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defRPr/>
            </a:pPr>
            <a:r>
              <a:rPr lang="es-MX" altLang="es-MX" b="1" dirty="0" smtClean="0"/>
              <a:t>Boleta 2018 </a:t>
            </a:r>
          </a:p>
          <a:p>
            <a:pPr algn="just" eaLnBrk="1" hangingPunct="1">
              <a:defRPr/>
            </a:pPr>
            <a:endParaRPr lang="es-MX" altLang="es-MX" b="1" dirty="0" smtClean="0"/>
          </a:p>
          <a:p>
            <a:pPr algn="just" eaLnBrk="1" hangingPunct="1">
              <a:defRPr/>
            </a:pPr>
            <a:r>
              <a:rPr lang="es-MX" altLang="es-MX" b="1" dirty="0" smtClean="0"/>
              <a:t>Lenguaje incluyente  </a:t>
            </a:r>
          </a:p>
          <a:p>
            <a:pPr eaLnBrk="1" hangingPunct="1">
              <a:defRPr/>
            </a:pPr>
            <a:endParaRPr lang="es-MX" altLang="es-MX" b="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Rectángulo"/>
          <p:cNvSpPr>
            <a:spLocks noChangeArrowheads="1"/>
          </p:cNvSpPr>
          <p:nvPr/>
        </p:nvSpPr>
        <p:spPr bwMode="auto">
          <a:xfrm>
            <a:off x="3941763" y="333375"/>
            <a:ext cx="762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s-ES_tradnl" altLang="es-MX" b="1"/>
              <a:t>     </a:t>
            </a:r>
          </a:p>
          <a:p>
            <a:pPr algn="ctr"/>
            <a:r>
              <a:rPr lang="es-ES_tradnl" altLang="es-MX" b="1"/>
              <a:t>         </a:t>
            </a:r>
            <a:endParaRPr lang="es-MX" altLang="es-MX" sz="2400">
              <a:solidFill>
                <a:srgbClr val="006600"/>
              </a:solidFill>
            </a:endParaRPr>
          </a:p>
        </p:txBody>
      </p:sp>
      <p:sp>
        <p:nvSpPr>
          <p:cNvPr id="3" name="Rectángulo redondeado 2"/>
          <p:cNvSpPr/>
          <p:nvPr/>
        </p:nvSpPr>
        <p:spPr>
          <a:xfrm>
            <a:off x="468313" y="1268413"/>
            <a:ext cx="8280400" cy="4699000"/>
          </a:xfrm>
          <a:prstGeom prst="roundRect">
            <a:avLst/>
          </a:prstGeom>
          <a:solidFill>
            <a:schemeClr val="bg1">
              <a:lumMod val="75000"/>
            </a:schemeClr>
          </a:solidFill>
        </p:spPr>
        <p:txBody>
          <a:bodyPr>
            <a:spAutoFit/>
          </a:bodyPr>
          <a:lstStyle/>
          <a:p>
            <a:pPr algn="just">
              <a:defRPr/>
            </a:pPr>
            <a:r>
              <a:rPr lang="es-MX" dirty="0">
                <a:latin typeface="+mn-lt"/>
              </a:rPr>
              <a:t>No es óbice a la conclusión anterior, el que el actor argumente…</a:t>
            </a:r>
          </a:p>
          <a:p>
            <a:pPr algn="just">
              <a:defRPr/>
            </a:pPr>
            <a:r>
              <a:rPr lang="es-MX" dirty="0">
                <a:solidFill>
                  <a:srgbClr val="FF0000"/>
                </a:solidFill>
                <a:latin typeface="+mn-lt"/>
              </a:rPr>
              <a:t>El actor argumenta que No le asiste la razón, ya que…</a:t>
            </a:r>
          </a:p>
          <a:p>
            <a:pPr algn="just">
              <a:defRPr/>
            </a:pPr>
            <a:endParaRPr lang="es-MX" dirty="0">
              <a:latin typeface="+mn-lt"/>
            </a:endParaRPr>
          </a:p>
          <a:p>
            <a:pPr algn="just">
              <a:defRPr/>
            </a:pPr>
            <a:r>
              <a:rPr lang="es-MX" dirty="0">
                <a:latin typeface="+mn-lt"/>
              </a:rPr>
              <a:t>No pasa desapercibido que… </a:t>
            </a:r>
          </a:p>
          <a:p>
            <a:pPr algn="just">
              <a:defRPr/>
            </a:pPr>
            <a:r>
              <a:rPr lang="es-MX" dirty="0">
                <a:solidFill>
                  <a:srgbClr val="FF0000"/>
                </a:solidFill>
                <a:latin typeface="+mn-lt"/>
              </a:rPr>
              <a:t>Se advierte que…</a:t>
            </a:r>
          </a:p>
          <a:p>
            <a:pPr algn="just">
              <a:defRPr/>
            </a:pPr>
            <a:endParaRPr lang="es-MX" dirty="0">
              <a:latin typeface="+mn-lt"/>
            </a:endParaRPr>
          </a:p>
          <a:p>
            <a:pPr algn="just">
              <a:defRPr/>
            </a:pPr>
            <a:r>
              <a:rPr lang="es-MX" dirty="0">
                <a:latin typeface="+mn-lt"/>
              </a:rPr>
              <a:t>Se estima que la intelección correcta de dicha norma debe ser en el sentido de que…</a:t>
            </a:r>
          </a:p>
          <a:p>
            <a:pPr algn="just">
              <a:defRPr/>
            </a:pPr>
            <a:r>
              <a:rPr lang="es-MX" dirty="0">
                <a:solidFill>
                  <a:srgbClr val="FF0000"/>
                </a:solidFill>
                <a:latin typeface="+mn-lt"/>
              </a:rPr>
              <a:t>La interpretación correcta de la norma consiste en que…</a:t>
            </a:r>
          </a:p>
          <a:p>
            <a:pPr algn="just">
              <a:defRPr/>
            </a:pPr>
            <a:endParaRPr lang="es-MX" dirty="0">
              <a:latin typeface="+mn-lt"/>
            </a:endParaRPr>
          </a:p>
          <a:p>
            <a:pPr algn="just">
              <a:defRPr/>
            </a:pPr>
            <a:r>
              <a:rPr lang="es-MX" dirty="0">
                <a:latin typeface="+mn-lt"/>
              </a:rPr>
              <a:t>Es inconcuso que… </a:t>
            </a:r>
          </a:p>
          <a:p>
            <a:pPr algn="just">
              <a:defRPr/>
            </a:pPr>
            <a:r>
              <a:rPr lang="es-MX" dirty="0">
                <a:solidFill>
                  <a:srgbClr val="FF0000"/>
                </a:solidFill>
                <a:latin typeface="+mn-lt"/>
              </a:rPr>
              <a:t>Sin duda…</a:t>
            </a:r>
          </a:p>
          <a:p>
            <a:pPr algn="just">
              <a:defRPr/>
            </a:pPr>
            <a:endParaRPr lang="es-MX" dirty="0">
              <a:latin typeface="+mn-lt"/>
            </a:endParaRPr>
          </a:p>
          <a:p>
            <a:pPr algn="just">
              <a:defRPr/>
            </a:pPr>
            <a:r>
              <a:rPr lang="es-MX" dirty="0">
                <a:latin typeface="+mn-lt"/>
              </a:rPr>
              <a:t>El Consejo General tiene diversas atribuciones, verbigracia…</a:t>
            </a:r>
          </a:p>
          <a:p>
            <a:pPr algn="just">
              <a:defRPr/>
            </a:pPr>
            <a:r>
              <a:rPr lang="es-MX" dirty="0">
                <a:solidFill>
                  <a:srgbClr val="FF0000"/>
                </a:solidFill>
                <a:latin typeface="+mn-lt"/>
              </a:rPr>
              <a:t>El Consejo General tiene diversas atribuciones, por ejemplo…</a:t>
            </a:r>
          </a:p>
        </p:txBody>
      </p:sp>
      <p:sp>
        <p:nvSpPr>
          <p:cNvPr id="13316" name="Rectángulo 1"/>
          <p:cNvSpPr>
            <a:spLocks noChangeArrowheads="1"/>
          </p:cNvSpPr>
          <p:nvPr/>
        </p:nvSpPr>
        <p:spPr bwMode="auto">
          <a:xfrm>
            <a:off x="6086475" y="660400"/>
            <a:ext cx="2949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s-ES_tradnl" altLang="es-MX" b="1"/>
              <a:t>ASPECTOS GENERALES</a:t>
            </a:r>
            <a:endParaRPr lang="es-MX" altLang="es-MX"/>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
          <p:cNvSpPr>
            <a:spLocks noGrp="1" noChangeArrowheads="1"/>
          </p:cNvSpPr>
          <p:nvPr>
            <p:ph type="body" idx="1"/>
          </p:nvPr>
        </p:nvSpPr>
        <p:spPr bwMode="auto">
          <a:xfrm>
            <a:off x="2484438" y="2924175"/>
            <a:ext cx="4200525" cy="579438"/>
          </a:xfrm>
          <a:prstGeom prst="roundRect">
            <a:avLst/>
          </a:prstGeom>
          <a:solidFill>
            <a:schemeClr val="accent3">
              <a:lumMod val="65000"/>
            </a:schemeClr>
          </a:solidFill>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s-MX" altLang="es-MX" sz="2800" b="1" dirty="0">
                <a:solidFill>
                  <a:srgbClr val="000000"/>
                </a:solidFill>
                <a:ea typeface="Calibri" panose="020F0502020204030204" pitchFamily="34" charset="0"/>
                <a:cs typeface="Arial" panose="020B0604020202020204" pitchFamily="34" charset="0"/>
              </a:rPr>
              <a:t>Diseño de la sentencia </a:t>
            </a:r>
            <a:endParaRPr lang="es-MX" altLang="es-MX" sz="2800" dirty="0">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358775" y="1217613"/>
            <a:ext cx="8534400" cy="5056187"/>
          </a:xfrm>
          <a:prstGeom prst="roundRect">
            <a:avLst/>
          </a:prstGeom>
          <a:solidFill>
            <a:schemeClr val="bg1">
              <a:lumMod val="75000"/>
            </a:schemeClr>
          </a:solidFill>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defRPr/>
            </a:pPr>
            <a:endParaRPr lang="es-ES_tradnl" altLang="es-MX" b="1" dirty="0" smtClean="0">
              <a:latin typeface="Helvetica" panose="020B0604020202020204" pitchFamily="34" charset="0"/>
              <a:ea typeface="Calibri" panose="020F0502020204030204" pitchFamily="34" charset="0"/>
              <a:cs typeface="Arial" panose="020B0604020202020204" pitchFamily="34" charset="0"/>
            </a:endParaRPr>
          </a:p>
          <a:p>
            <a:pPr algn="just">
              <a:defRPr/>
            </a:pPr>
            <a:r>
              <a:rPr lang="es-ES_tradnl" altLang="es-MX" b="1" dirty="0" smtClean="0">
                <a:latin typeface="Helvetica" panose="020B0604020202020204" pitchFamily="34" charset="0"/>
                <a:ea typeface="Calibri" panose="020F0502020204030204" pitchFamily="34" charset="0"/>
                <a:cs typeface="Arial" panose="020B0604020202020204" pitchFamily="34" charset="0"/>
              </a:rPr>
              <a:t>Este apartado tiene como fin identificar el medio de impugnación que se resuelve; se ubica en la parte superior de la primera hoja en un recuadro con los siguientes datos.</a:t>
            </a:r>
          </a:p>
          <a:p>
            <a:pPr algn="just">
              <a:defRPr/>
            </a:pPr>
            <a:endParaRPr lang="es-ES_tradnl" altLang="es-MX" b="1" dirty="0" smtClean="0">
              <a:latin typeface="Helvetica" panose="020B0604020202020204" pitchFamily="34" charset="0"/>
              <a:ea typeface="Calibri" panose="020F0502020204030204" pitchFamily="34" charset="0"/>
              <a:cs typeface="Arial" panose="020B0604020202020204" pitchFamily="34" charset="0"/>
            </a:endParaRPr>
          </a:p>
          <a:p>
            <a:pPr>
              <a:defRPr/>
            </a:pPr>
            <a:endParaRPr lang="es-ES_tradnl" altLang="es-MX" sz="700" b="1" dirty="0" smtClean="0">
              <a:solidFill>
                <a:srgbClr val="525252"/>
              </a:solidFill>
              <a:latin typeface="Helvetica"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ü"/>
              <a:defRPr/>
            </a:pPr>
            <a:r>
              <a:rPr lang="es-ES_tradnl" altLang="es-MX" dirty="0" smtClean="0">
                <a:solidFill>
                  <a:srgbClr val="000000"/>
                </a:solidFill>
                <a:latin typeface="Helvetica" panose="020B0604020202020204" pitchFamily="34" charset="0"/>
                <a:ea typeface="Calibri" panose="020F0502020204030204" pitchFamily="34" charset="0"/>
                <a:cs typeface="Arial" panose="020B0604020202020204" pitchFamily="34" charset="0"/>
              </a:rPr>
              <a:t> </a:t>
            </a:r>
            <a:r>
              <a:rPr lang="es-ES_tradnl" altLang="es-MX" b="1" dirty="0" smtClean="0">
                <a:solidFill>
                  <a:srgbClr val="000000"/>
                </a:solidFill>
                <a:latin typeface="Helvetica" panose="020B0604020202020204" pitchFamily="34" charset="0"/>
                <a:ea typeface="Calibri" panose="020F0502020204030204" pitchFamily="34" charset="0"/>
                <a:cs typeface="Arial" panose="020B0604020202020204" pitchFamily="34" charset="0"/>
              </a:rPr>
              <a:t>Tipo de medio de impugnación.</a:t>
            </a:r>
            <a:endParaRPr lang="es-MX" altLang="es-MX" sz="2000" b="1" dirty="0" smtClean="0">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ü"/>
              <a:defRPr/>
            </a:pPr>
            <a:r>
              <a:rPr lang="es-ES_tradnl" altLang="es-MX" dirty="0" smtClean="0">
                <a:solidFill>
                  <a:srgbClr val="000000"/>
                </a:solidFill>
                <a:latin typeface="Helvetica" panose="020B0604020202020204" pitchFamily="34" charset="0"/>
                <a:ea typeface="Calibri" panose="020F0502020204030204" pitchFamily="34" charset="0"/>
                <a:cs typeface="Arial" panose="020B0604020202020204" pitchFamily="34" charset="0"/>
              </a:rPr>
              <a:t> Número de expediente(s);</a:t>
            </a:r>
            <a:endParaRPr lang="es-MX" altLang="es-MX" sz="2000" dirty="0" smtClean="0">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ü"/>
              <a:defRPr/>
            </a:pPr>
            <a:r>
              <a:rPr lang="es-ES_tradnl" altLang="es-MX" dirty="0" smtClean="0">
                <a:solidFill>
                  <a:srgbClr val="000000"/>
                </a:solidFill>
                <a:latin typeface="Helvetica" panose="020B0604020202020204" pitchFamily="34" charset="0"/>
                <a:ea typeface="Calibri" panose="020F0502020204030204" pitchFamily="34" charset="0"/>
                <a:cs typeface="Arial" panose="020B0604020202020204" pitchFamily="34" charset="0"/>
              </a:rPr>
              <a:t> Nombre de las partes: actor/a, autoridad/órgano partidista responsable, tercero/a interesado/a;</a:t>
            </a:r>
            <a:endParaRPr lang="es-MX" altLang="es-MX" sz="2000" dirty="0" smtClean="0">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ü"/>
              <a:defRPr/>
            </a:pPr>
            <a:r>
              <a:rPr lang="es-ES_tradnl" altLang="es-MX" dirty="0" smtClean="0">
                <a:solidFill>
                  <a:srgbClr val="000000"/>
                </a:solidFill>
                <a:latin typeface="Helvetica" panose="020B0604020202020204" pitchFamily="34" charset="0"/>
                <a:ea typeface="Calibri" panose="020F0502020204030204" pitchFamily="34" charset="0"/>
                <a:cs typeface="Arial" panose="020B0604020202020204" pitchFamily="34" charset="0"/>
              </a:rPr>
              <a:t> Magistrada o magistrado ponente;</a:t>
            </a:r>
            <a:endParaRPr lang="es-MX" altLang="es-MX" sz="2000" dirty="0" smtClean="0">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ü"/>
              <a:defRPr/>
            </a:pPr>
            <a:r>
              <a:rPr lang="es-ES_tradnl" altLang="es-MX" dirty="0" smtClean="0">
                <a:solidFill>
                  <a:srgbClr val="000000"/>
                </a:solidFill>
                <a:latin typeface="Helvetica" panose="020B0604020202020204" pitchFamily="34" charset="0"/>
                <a:ea typeface="Calibri" panose="020F0502020204030204" pitchFamily="34" charset="0"/>
                <a:cs typeface="Arial" panose="020B0604020202020204" pitchFamily="34" charset="0"/>
              </a:rPr>
              <a:t> Secretaria o secretario de estudio y cuenta asignado/a;</a:t>
            </a:r>
            <a:endParaRPr lang="es-MX" altLang="es-MX" sz="2000" dirty="0" smtClean="0">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ü"/>
              <a:defRPr/>
            </a:pPr>
            <a:r>
              <a:rPr lang="es-ES_tradnl" altLang="es-MX" dirty="0" smtClean="0">
                <a:solidFill>
                  <a:srgbClr val="000000"/>
                </a:solidFill>
                <a:latin typeface="Helvetica" panose="020B0604020202020204" pitchFamily="34" charset="0"/>
                <a:ea typeface="Calibri" panose="020F0502020204030204" pitchFamily="34" charset="0"/>
                <a:cs typeface="Arial" panose="020B0604020202020204" pitchFamily="34" charset="0"/>
              </a:rPr>
              <a:t> Magistrada o magistrado encargado/a del engrose;</a:t>
            </a:r>
            <a:endParaRPr lang="es-MX" altLang="es-MX" sz="2000" dirty="0" smtClean="0">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ü"/>
              <a:defRPr/>
            </a:pPr>
            <a:r>
              <a:rPr lang="es-ES_tradnl" altLang="es-MX" dirty="0" smtClean="0">
                <a:solidFill>
                  <a:srgbClr val="000000"/>
                </a:solidFill>
                <a:latin typeface="Helvetica" panose="020B0604020202020204" pitchFamily="34" charset="0"/>
                <a:ea typeface="Calibri" panose="020F0502020204030204" pitchFamily="34" charset="0"/>
                <a:cs typeface="Arial" panose="020B0604020202020204" pitchFamily="34" charset="0"/>
              </a:rPr>
              <a:t> En caso de acumulación: nombre del primer compareciente seguido de las palabras “y otros/as”, pluralidad de actores/as, responsables o terceros/as interesados.</a:t>
            </a:r>
            <a:endParaRPr lang="es-MX" altLang="es-MX" sz="2000"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16387" name="Rectángulo 1"/>
          <p:cNvSpPr>
            <a:spLocks noChangeArrowheads="1"/>
          </p:cNvSpPr>
          <p:nvPr/>
        </p:nvSpPr>
        <p:spPr bwMode="auto">
          <a:xfrm>
            <a:off x="3995738" y="620713"/>
            <a:ext cx="1090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s-ES_tradnl" altLang="es-MX" sz="2400" b="1">
                <a:latin typeface="Helvetica" panose="020B0604020202020204" pitchFamily="34" charset="0"/>
                <a:ea typeface="Calibri" panose="020F0502020204030204" pitchFamily="34" charset="0"/>
                <a:cs typeface="Arial" panose="020B0604020202020204" pitchFamily="34" charset="0"/>
              </a:rPr>
              <a:t>Rubro</a:t>
            </a:r>
            <a:endParaRPr lang="es-MX" altLang="es-MX" sz="240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2635</TotalTime>
  <Words>3884</Words>
  <Application>Microsoft Office PowerPoint</Application>
  <PresentationFormat>Carta (216 x 279 mm)</PresentationFormat>
  <Paragraphs>577</Paragraphs>
  <Slides>54</Slides>
  <Notes>17</Notes>
  <HiddenSlides>1</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54</vt:i4>
      </vt:variant>
    </vt:vector>
  </HeadingPairs>
  <TitlesOfParts>
    <vt:vector size="62" baseType="lpstr">
      <vt:lpstr>Arial</vt:lpstr>
      <vt:lpstr>ＭＳ Ｐゴシック</vt:lpstr>
      <vt:lpstr>Calibri</vt:lpstr>
      <vt:lpstr>Times New Roman</vt:lpstr>
      <vt:lpstr>Wingdings</vt:lpstr>
      <vt:lpstr>Helvetica</vt:lpstr>
      <vt:lpstr>Univers</vt: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I. ANTECEDENTES DEL CASO; II. JURISDICCIÓN Y COMPETENCIA; III. PROCEDENCIA;  IV. ESTUDIO DEL FONDO;  V. PUNTOS RESOLUTIVOS.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Resumen </vt:lpstr>
      <vt:lpstr>Presentación de PowerPoint</vt:lpstr>
      <vt:lpstr>Presentación de PowerPoint</vt:lpstr>
      <vt:lpstr>Presentación de PowerPoint</vt:lpstr>
    </vt:vector>
  </TitlesOfParts>
  <Company>TEPJF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Unidad de Sistemas</dc:creator>
  <cp:lastModifiedBy>PcJesus</cp:lastModifiedBy>
  <cp:revision>227</cp:revision>
  <cp:lastPrinted>2011-10-13T23:53:28Z</cp:lastPrinted>
  <dcterms:created xsi:type="dcterms:W3CDTF">2009-01-14T23:47:27Z</dcterms:created>
  <dcterms:modified xsi:type="dcterms:W3CDTF">2018-06-28T19:03:24Z</dcterms:modified>
</cp:coreProperties>
</file>